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4" r:id="rId11"/>
    <p:sldId id="283" r:id="rId12"/>
    <p:sldId id="265" r:id="rId13"/>
    <p:sldId id="266" r:id="rId14"/>
    <p:sldId id="270" r:id="rId15"/>
    <p:sldId id="271" r:id="rId16"/>
    <p:sldId id="272" r:id="rId17"/>
    <p:sldId id="273" r:id="rId18"/>
    <p:sldId id="282" r:id="rId19"/>
    <p:sldId id="267" r:id="rId20"/>
    <p:sldId id="268" r:id="rId21"/>
    <p:sldId id="269" r:id="rId22"/>
    <p:sldId id="276" r:id="rId23"/>
    <p:sldId id="284" r:id="rId24"/>
    <p:sldId id="277" r:id="rId25"/>
    <p:sldId id="278" r:id="rId26"/>
    <p:sldId id="279" r:id="rId27"/>
    <p:sldId id="280" r:id="rId28"/>
  </p:sldIdLst>
  <p:sldSz cx="18288000" cy="10287000"/>
  <p:notesSz cx="6858000" cy="9144000"/>
  <p:embeddedFontLst>
    <p:embeddedFont>
      <p:font typeface="Cambria Math" panose="02040503050406030204" pitchFamily="18" charset="0"/>
      <p:regular r:id="rId29"/>
    </p:embeddedFont>
    <p:embeddedFont>
      <p:font typeface="Montserrat" panose="00000500000000000000" pitchFamily="2" charset="0"/>
      <p:regular r:id="rId30"/>
      <p:bold r:id="rId31"/>
      <p:italic r:id="rId32"/>
      <p:boldItalic r:id="rId33"/>
    </p:embeddedFont>
    <p:embeddedFont>
      <p:font typeface="Montserrat Bold" panose="00000800000000000000" charset="0"/>
      <p:regular r:id="rId34"/>
      <p:bold r:id="rId35"/>
    </p:embeddedFont>
    <p:embeddedFont>
      <p:font typeface="Montserrat Ultra-Bold" panose="020B0604020202020204" charset="0"/>
      <p:regular r:id="rId36"/>
    </p:embeddedFont>
    <p:embeddedFont>
      <p:font typeface="Open Sans" panose="020B0606030504020204" pitchFamily="34" charset="0"/>
      <p:regular r:id="rId37"/>
      <p:bold r:id="rId38"/>
    </p:embeddedFont>
    <p:embeddedFont>
      <p:font typeface="Open Sans Bold" panose="020B0806030504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2941" autoAdjust="0"/>
  </p:normalViewPr>
  <p:slideViewPr>
    <p:cSldViewPr>
      <p:cViewPr varScale="1">
        <p:scale>
          <a:sx n="51" d="100"/>
          <a:sy n="51" d="100"/>
        </p:scale>
        <p:origin x="103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 Chudnaik" userId="6f676ef75bef9a30" providerId="LiveId" clId="{D15ACE87-07FC-484D-8442-EAF07A682C0E}"/>
    <pc:docChg chg="modSld">
      <pc:chgData name="Arya Chudnaik" userId="6f676ef75bef9a30" providerId="LiveId" clId="{D15ACE87-07FC-484D-8442-EAF07A682C0E}" dt="2024-11-12T16:45:50.940" v="11"/>
      <pc:docMkLst>
        <pc:docMk/>
      </pc:docMkLst>
      <pc:sldChg chg="modSp mod">
        <pc:chgData name="Arya Chudnaik" userId="6f676ef75bef9a30" providerId="LiveId" clId="{D15ACE87-07FC-484D-8442-EAF07A682C0E}" dt="2024-11-12T16:38:22.682" v="3" actId="1076"/>
        <pc:sldMkLst>
          <pc:docMk/>
          <pc:sldMk cId="0" sldId="267"/>
        </pc:sldMkLst>
      </pc:sldChg>
      <pc:sldChg chg="modAnim">
        <pc:chgData name="Arya Chudnaik" userId="6f676ef75bef9a30" providerId="LiveId" clId="{D15ACE87-07FC-484D-8442-EAF07A682C0E}" dt="2024-11-12T15:57:55.151" v="2"/>
        <pc:sldMkLst>
          <pc:docMk/>
          <pc:sldMk cId="0" sldId="279"/>
        </pc:sldMkLst>
      </pc:sldChg>
      <pc:sldChg chg="modTransition modAnim">
        <pc:chgData name="Arya Chudnaik" userId="6f676ef75bef9a30" providerId="LiveId" clId="{D15ACE87-07FC-484D-8442-EAF07A682C0E}" dt="2024-11-12T16:45:50.940" v="11"/>
        <pc:sldMkLst>
          <pc:docMk/>
          <pc:sldMk cId="1404202781" sldId="284"/>
        </pc:sldMkLst>
      </pc:sldChg>
    </pc:docChg>
  </pc:docChgLst>
  <pc:docChgLst>
    <pc:chgData name="Mayur Patil" userId="c04545a984ed4829" providerId="LiveId" clId="{AFF14DCA-9BE7-4A6A-8FC3-A3DFF91C72CE}"/>
    <pc:docChg chg="modSld">
      <pc:chgData name="Mayur Patil" userId="c04545a984ed4829" providerId="LiveId" clId="{AFF14DCA-9BE7-4A6A-8FC3-A3DFF91C72CE}" dt="2025-07-13T10:09:25.346" v="1" actId="1035"/>
      <pc:docMkLst>
        <pc:docMk/>
      </pc:docMkLst>
      <pc:sldChg chg="modSp mod">
        <pc:chgData name="Mayur Patil" userId="c04545a984ed4829" providerId="LiveId" clId="{AFF14DCA-9BE7-4A6A-8FC3-A3DFF91C72CE}" dt="2025-07-13T10:09:25.346" v="1" actId="1035"/>
        <pc:sldMkLst>
          <pc:docMk/>
          <pc:sldMk cId="0" sldId="272"/>
        </pc:sldMkLst>
        <pc:spChg chg="mod">
          <ac:chgData name="Mayur Patil" userId="c04545a984ed4829" providerId="LiveId" clId="{AFF14DCA-9BE7-4A6A-8FC3-A3DFF91C72CE}" dt="2025-07-13T10:09:25.346" v="1" actId="1035"/>
          <ac:spMkLst>
            <pc:docMk/>
            <pc:sldMk cId="0" sldId="272"/>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6285402" cy="9160539"/>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11400" y="0"/>
            <a:ext cx="16285402" cy="9160522"/>
          </a:xfrm>
          <a:custGeom>
            <a:avLst/>
            <a:gdLst/>
            <a:ahLst/>
            <a:cxnLst/>
            <a:rect l="l" t="t" r="r" b="b"/>
            <a:pathLst>
              <a:path w="16285402" h="9160522">
                <a:moveTo>
                  <a:pt x="0" y="0"/>
                </a:moveTo>
                <a:lnTo>
                  <a:pt x="16285402" y="0"/>
                </a:lnTo>
                <a:lnTo>
                  <a:pt x="16285402" y="9160522"/>
                </a:lnTo>
                <a:lnTo>
                  <a:pt x="0" y="9160522"/>
                </a:lnTo>
                <a:lnTo>
                  <a:pt x="0" y="0"/>
                </a:lnTo>
                <a:close/>
              </a:path>
            </a:pathLst>
          </a:custGeom>
          <a:blipFill>
            <a:blip r:embed="rId2"/>
            <a:stretch>
              <a:fillRect/>
            </a:stretch>
          </a:blipFill>
        </p:spPr>
      </p:sp>
      <p:sp>
        <p:nvSpPr>
          <p:cNvPr id="5" name="TextBox 5"/>
          <p:cNvSpPr txBox="1"/>
          <p:nvPr/>
        </p:nvSpPr>
        <p:spPr>
          <a:xfrm>
            <a:off x="771849" y="1298402"/>
            <a:ext cx="12297811" cy="1216369"/>
          </a:xfrm>
          <a:prstGeom prst="rect">
            <a:avLst/>
          </a:prstGeom>
        </p:spPr>
        <p:txBody>
          <a:bodyPr lIns="0" tIns="0" rIns="0" bIns="0" rtlCol="0" anchor="t">
            <a:spAutoFit/>
          </a:bodyPr>
          <a:lstStyle/>
          <a:p>
            <a:pPr algn="l">
              <a:lnSpc>
                <a:spcPts val="4887"/>
              </a:lnSpc>
            </a:pPr>
            <a:r>
              <a:rPr lang="en-US" sz="3491" b="1">
                <a:solidFill>
                  <a:srgbClr val="FFB557"/>
                </a:solidFill>
                <a:latin typeface="Montserrat Ultra-Bold"/>
                <a:ea typeface="Montserrat Ultra-Bold"/>
                <a:cs typeface="Montserrat Ultra-Bold"/>
                <a:sym typeface="Montserrat Ultra-Bold"/>
              </a:rPr>
              <a:t>“RANDOM GAINS” or “REAL GAINS”?</a:t>
            </a:r>
          </a:p>
          <a:p>
            <a:pPr algn="l">
              <a:lnSpc>
                <a:spcPts val="4887"/>
              </a:lnSpc>
            </a:pPr>
            <a:r>
              <a:rPr lang="en-US" sz="3491" b="1">
                <a:solidFill>
                  <a:srgbClr val="FFB557"/>
                </a:solidFill>
                <a:latin typeface="Montserrat Ultra-Bold"/>
                <a:ea typeface="Montserrat Ultra-Bold"/>
                <a:cs typeface="Montserrat Ultra-Bold"/>
                <a:sym typeface="Montserrat Ultra-Bold"/>
              </a:rPr>
              <a:t>USING FALSE DISCOVERY RATE TO UNCOVER FUND </a:t>
            </a:r>
          </a:p>
        </p:txBody>
      </p:sp>
      <p:sp>
        <p:nvSpPr>
          <p:cNvPr id="6" name="TextBox 6"/>
          <p:cNvSpPr txBox="1"/>
          <p:nvPr/>
        </p:nvSpPr>
        <p:spPr>
          <a:xfrm>
            <a:off x="11226145" y="6367148"/>
            <a:ext cx="7050456" cy="2483132"/>
          </a:xfrm>
          <a:prstGeom prst="rect">
            <a:avLst/>
          </a:prstGeom>
        </p:spPr>
        <p:txBody>
          <a:bodyPr lIns="0" tIns="0" rIns="0" bIns="0" rtlCol="0" anchor="t">
            <a:spAutoFit/>
          </a:bodyPr>
          <a:lstStyle/>
          <a:p>
            <a:pPr algn="l">
              <a:lnSpc>
                <a:spcPts val="2782"/>
              </a:lnSpc>
            </a:pPr>
            <a:r>
              <a:rPr lang="en-US" sz="1987" b="1">
                <a:solidFill>
                  <a:srgbClr val="FFB557"/>
                </a:solidFill>
                <a:latin typeface="Montserrat Ultra-Bold"/>
                <a:ea typeface="Montserrat Ultra-Bold"/>
                <a:cs typeface="Montserrat Ultra-Bold"/>
                <a:sym typeface="Montserrat Ultra-Bold"/>
              </a:rPr>
              <a:t>Project BY:-</a:t>
            </a:r>
          </a:p>
          <a:p>
            <a:pPr algn="l">
              <a:lnSpc>
                <a:spcPts val="2782"/>
              </a:lnSpc>
            </a:pPr>
            <a:r>
              <a:rPr lang="en-US" sz="1987" b="1">
                <a:solidFill>
                  <a:srgbClr val="FFFFFF"/>
                </a:solidFill>
                <a:latin typeface="Montserrat Ultra-Bold"/>
                <a:ea typeface="Montserrat Ultra-Bold"/>
                <a:cs typeface="Montserrat Ultra-Bold"/>
                <a:sym typeface="Montserrat Ultra-Bold"/>
              </a:rPr>
              <a:t>Vaishnavi Andhare</a:t>
            </a:r>
          </a:p>
          <a:p>
            <a:pPr algn="l">
              <a:lnSpc>
                <a:spcPts val="2906"/>
              </a:lnSpc>
            </a:pPr>
            <a:r>
              <a:rPr lang="en-US" sz="2076" b="1">
                <a:solidFill>
                  <a:srgbClr val="FFFFFF"/>
                </a:solidFill>
                <a:latin typeface="Montserrat Ultra-Bold"/>
                <a:ea typeface="Montserrat Ultra-Bold"/>
                <a:cs typeface="Montserrat Ultra-Bold"/>
                <a:sym typeface="Montserrat Ultra-Bold"/>
              </a:rPr>
              <a:t>Myur Patil</a:t>
            </a:r>
          </a:p>
          <a:p>
            <a:pPr algn="l">
              <a:lnSpc>
                <a:spcPts val="2782"/>
              </a:lnSpc>
            </a:pPr>
            <a:r>
              <a:rPr lang="en-US" sz="1987" b="1">
                <a:solidFill>
                  <a:srgbClr val="FFFFFF"/>
                </a:solidFill>
                <a:latin typeface="Montserrat Ultra-Bold"/>
                <a:ea typeface="Montserrat Ultra-Bold"/>
                <a:cs typeface="Montserrat Ultra-Bold"/>
                <a:sym typeface="Montserrat Ultra-Bold"/>
              </a:rPr>
              <a:t>Arya Chudnaik</a:t>
            </a:r>
          </a:p>
          <a:p>
            <a:pPr algn="l">
              <a:lnSpc>
                <a:spcPts val="2782"/>
              </a:lnSpc>
            </a:pPr>
            <a:r>
              <a:rPr lang="en-US" sz="1987" b="1">
                <a:solidFill>
                  <a:srgbClr val="FFFFFF"/>
                </a:solidFill>
                <a:latin typeface="Montserrat Ultra-Bold"/>
                <a:ea typeface="Montserrat Ultra-Bold"/>
                <a:cs typeface="Montserrat Ultra-Bold"/>
                <a:sym typeface="Montserrat Ultra-Bold"/>
              </a:rPr>
              <a:t>Suraj Kushwah</a:t>
            </a:r>
          </a:p>
          <a:p>
            <a:pPr algn="l">
              <a:lnSpc>
                <a:spcPts val="2782"/>
              </a:lnSpc>
            </a:pPr>
            <a:r>
              <a:rPr lang="en-US" sz="1987" b="1">
                <a:solidFill>
                  <a:srgbClr val="FFFFFF"/>
                </a:solidFill>
                <a:latin typeface="Montserrat Ultra-Bold"/>
                <a:ea typeface="Montserrat Ultra-Bold"/>
                <a:cs typeface="Montserrat Ultra-Bold"/>
                <a:sym typeface="Montserrat Ultra-Bold"/>
              </a:rPr>
              <a:t>Koustubh Chaudhari</a:t>
            </a:r>
          </a:p>
          <a:p>
            <a:pPr algn="ctr">
              <a:lnSpc>
                <a:spcPts val="569"/>
              </a:lnSpc>
            </a:pPr>
            <a:endParaRPr lang="en-US" sz="1987" b="1">
              <a:solidFill>
                <a:srgbClr val="FFFFFF"/>
              </a:solidFill>
              <a:latin typeface="Montserrat Ultra-Bold"/>
              <a:ea typeface="Montserrat Ultra-Bold"/>
              <a:cs typeface="Montserrat Ultra-Bold"/>
              <a:sym typeface="Montserrat Ultra-Bold"/>
            </a:endParaRPr>
          </a:p>
          <a:p>
            <a:pPr algn="ctr">
              <a:lnSpc>
                <a:spcPts val="569"/>
              </a:lnSpc>
            </a:pPr>
            <a:endParaRPr lang="en-US" sz="1987" b="1">
              <a:solidFill>
                <a:srgbClr val="FFFFFF"/>
              </a:solidFill>
              <a:latin typeface="Montserrat Ultra-Bold"/>
              <a:ea typeface="Montserrat Ultra-Bold"/>
              <a:cs typeface="Montserrat Ultra-Bold"/>
              <a:sym typeface="Montserrat Ultra-Bold"/>
            </a:endParaRPr>
          </a:p>
          <a:p>
            <a:pPr algn="ctr">
              <a:lnSpc>
                <a:spcPts val="569"/>
              </a:lnSpc>
            </a:pPr>
            <a:endParaRPr lang="en-US" sz="1987" b="1">
              <a:solidFill>
                <a:srgbClr val="FFFFFF"/>
              </a:solidFill>
              <a:latin typeface="Montserrat Ultra-Bold"/>
              <a:ea typeface="Montserrat Ultra-Bold"/>
              <a:cs typeface="Montserrat Ultra-Bold"/>
              <a:sym typeface="Montserrat Ultra-Bold"/>
            </a:endParaRPr>
          </a:p>
          <a:p>
            <a:pPr algn="ctr">
              <a:lnSpc>
                <a:spcPts val="569"/>
              </a:lnSpc>
            </a:pPr>
            <a:endParaRPr lang="en-US" sz="1987" b="1">
              <a:solidFill>
                <a:srgbClr val="FFFFFF"/>
              </a:solidFill>
              <a:latin typeface="Montserrat Ultra-Bold"/>
              <a:ea typeface="Montserrat Ultra-Bold"/>
              <a:cs typeface="Montserrat Ultra-Bold"/>
              <a:sym typeface="Montserrat Ultra-Bold"/>
            </a:endParaRPr>
          </a:p>
          <a:p>
            <a:pPr algn="ctr">
              <a:lnSpc>
                <a:spcPts val="569"/>
              </a:lnSpc>
              <a:spcBef>
                <a:spcPct val="0"/>
              </a:spcBef>
            </a:pPr>
            <a:endParaRPr lang="en-US" sz="1987" b="1">
              <a:solidFill>
                <a:srgbClr val="FFFFFF"/>
              </a:solidFill>
              <a:latin typeface="Montserrat Ultra-Bold"/>
              <a:ea typeface="Montserrat Ultra-Bold"/>
              <a:cs typeface="Montserrat Ultra-Bold"/>
              <a:sym typeface="Montserrat Ultra-Bold"/>
            </a:endParaRPr>
          </a:p>
        </p:txBody>
      </p:sp>
      <p:grpSp>
        <p:nvGrpSpPr>
          <p:cNvPr id="7" name="Group 7"/>
          <p:cNvGrpSpPr>
            <a:grpSpLocks noChangeAspect="1"/>
          </p:cNvGrpSpPr>
          <p:nvPr/>
        </p:nvGrpSpPr>
        <p:grpSpPr>
          <a:xfrm>
            <a:off x="11400" y="11400"/>
            <a:ext cx="16285402" cy="9160539"/>
            <a:chOff x="0" y="0"/>
            <a:chExt cx="18288000" cy="10287000"/>
          </a:xfrm>
        </p:grpSpPr>
        <p:sp>
          <p:nvSpPr>
            <p:cNvPr id="8" name="Freeform 8"/>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9" name="Freeform 9"/>
          <p:cNvSpPr/>
          <p:nvPr/>
        </p:nvSpPr>
        <p:spPr>
          <a:xfrm>
            <a:off x="0" y="-38100"/>
            <a:ext cx="18296867" cy="10291968"/>
          </a:xfrm>
          <a:custGeom>
            <a:avLst/>
            <a:gdLst/>
            <a:ahLst/>
            <a:cxnLst/>
            <a:rect l="l" t="t" r="r" b="b"/>
            <a:pathLst>
              <a:path w="18296867" h="10291968">
                <a:moveTo>
                  <a:pt x="0" y="0"/>
                </a:moveTo>
                <a:lnTo>
                  <a:pt x="18296867" y="0"/>
                </a:lnTo>
                <a:lnTo>
                  <a:pt x="18296867" y="10291968"/>
                </a:lnTo>
                <a:lnTo>
                  <a:pt x="0" y="10291968"/>
                </a:lnTo>
                <a:lnTo>
                  <a:pt x="0" y="0"/>
                </a:lnTo>
                <a:close/>
              </a:path>
            </a:pathLst>
          </a:custGeom>
          <a:blipFill>
            <a:blip r:embed="rId2"/>
            <a:stretch>
              <a:fillRect/>
            </a:stretch>
          </a:blipFill>
        </p:spPr>
      </p:sp>
      <p:sp>
        <p:nvSpPr>
          <p:cNvPr id="10" name="TextBox 10"/>
          <p:cNvSpPr txBox="1"/>
          <p:nvPr/>
        </p:nvSpPr>
        <p:spPr>
          <a:xfrm>
            <a:off x="-609600" y="1126461"/>
            <a:ext cx="12297811" cy="1838645"/>
          </a:xfrm>
          <a:prstGeom prst="rect">
            <a:avLst/>
          </a:prstGeom>
        </p:spPr>
        <p:txBody>
          <a:bodyPr lIns="0" tIns="0" rIns="0" bIns="0" rtlCol="0" anchor="t">
            <a:spAutoFit/>
          </a:bodyPr>
          <a:lstStyle/>
          <a:p>
            <a:pPr algn="ctr">
              <a:lnSpc>
                <a:spcPts val="4887"/>
              </a:lnSpc>
            </a:pPr>
            <a:r>
              <a:rPr lang="en-US" sz="3491" b="1" dirty="0">
                <a:solidFill>
                  <a:srgbClr val="FFB557"/>
                </a:solidFill>
                <a:latin typeface="Montserrat Ultra-Bold"/>
                <a:ea typeface="Montserrat Ultra-Bold"/>
                <a:cs typeface="Montserrat Ultra-Bold"/>
                <a:sym typeface="Montserrat Ultra-Bold"/>
              </a:rPr>
              <a:t>“RANDOM GAINS” or “REAL GAINS”?</a:t>
            </a:r>
          </a:p>
          <a:p>
            <a:pPr algn="ctr">
              <a:lnSpc>
                <a:spcPts val="4887"/>
              </a:lnSpc>
            </a:pPr>
            <a:r>
              <a:rPr lang="en-US" sz="3491" b="1" dirty="0">
                <a:solidFill>
                  <a:srgbClr val="FFB557"/>
                </a:solidFill>
                <a:latin typeface="Montserrat Ultra-Bold"/>
                <a:ea typeface="Montserrat Ultra-Bold"/>
                <a:cs typeface="Montserrat Ultra-Bold"/>
                <a:sym typeface="Montserrat Ultra-Bold"/>
              </a:rPr>
              <a:t>USING FALSE DISCOVERY RATE </a:t>
            </a:r>
          </a:p>
          <a:p>
            <a:pPr algn="ctr">
              <a:lnSpc>
                <a:spcPts val="4887"/>
              </a:lnSpc>
            </a:pPr>
            <a:r>
              <a:rPr lang="en-US" sz="3491" b="1" dirty="0">
                <a:solidFill>
                  <a:srgbClr val="FFB557"/>
                </a:solidFill>
                <a:latin typeface="Montserrat Ultra-Bold"/>
                <a:ea typeface="Montserrat Ultra-Bold"/>
                <a:cs typeface="Montserrat Ultra-Bold"/>
                <a:sym typeface="Montserrat Ultra-Bold"/>
              </a:rPr>
              <a:t>TO UNCOVER MUTUAL FUND RETURNS .</a:t>
            </a:r>
          </a:p>
        </p:txBody>
      </p:sp>
      <p:sp>
        <p:nvSpPr>
          <p:cNvPr id="11" name="TextBox 11"/>
          <p:cNvSpPr txBox="1"/>
          <p:nvPr/>
        </p:nvSpPr>
        <p:spPr>
          <a:xfrm>
            <a:off x="11201116" y="6651099"/>
            <a:ext cx="7050456" cy="3581943"/>
          </a:xfrm>
          <a:prstGeom prst="rect">
            <a:avLst/>
          </a:prstGeom>
        </p:spPr>
        <p:txBody>
          <a:bodyPr lIns="0" tIns="0" rIns="0" bIns="0" rtlCol="0" anchor="t">
            <a:spAutoFit/>
          </a:bodyPr>
          <a:lstStyle/>
          <a:p>
            <a:pPr algn="l">
              <a:lnSpc>
                <a:spcPts val="3482"/>
              </a:lnSpc>
            </a:pPr>
            <a:r>
              <a:rPr lang="en-US" sz="2487" b="1" dirty="0">
                <a:solidFill>
                  <a:srgbClr val="FFB557"/>
                </a:solidFill>
                <a:latin typeface="Montserrat Ultra-Bold"/>
                <a:ea typeface="Montserrat Ultra-Bold"/>
                <a:cs typeface="Montserrat Ultra-Bold"/>
                <a:sym typeface="Montserrat Ultra-Bold"/>
              </a:rPr>
              <a:t>Project BY:-</a:t>
            </a:r>
          </a:p>
          <a:p>
            <a:pPr>
              <a:lnSpc>
                <a:spcPts val="3482"/>
              </a:lnSpc>
            </a:pPr>
            <a:r>
              <a:rPr lang="en-US" sz="2487" b="1" dirty="0">
                <a:solidFill>
                  <a:srgbClr val="FFFFFF"/>
                </a:solidFill>
                <a:latin typeface="Montserrat Ultra-Bold"/>
                <a:ea typeface="Montserrat Ultra-Bold"/>
                <a:cs typeface="Montserrat Ultra-Bold"/>
                <a:sym typeface="Montserrat Ultra-Bold"/>
              </a:rPr>
              <a:t>Arya </a:t>
            </a:r>
            <a:r>
              <a:rPr lang="en-US" sz="2487" b="1" dirty="0" err="1">
                <a:solidFill>
                  <a:srgbClr val="FFFFFF"/>
                </a:solidFill>
                <a:latin typeface="Montserrat Ultra-Bold"/>
                <a:ea typeface="Montserrat Ultra-Bold"/>
                <a:cs typeface="Montserrat Ultra-Bold"/>
                <a:sym typeface="Montserrat Ultra-Bold"/>
              </a:rPr>
              <a:t>Chudnaik</a:t>
            </a:r>
            <a:r>
              <a:rPr lang="en-US" sz="2487" b="1" dirty="0">
                <a:solidFill>
                  <a:srgbClr val="FFFFFF"/>
                </a:solidFill>
                <a:latin typeface="Montserrat Ultra-Bold"/>
                <a:ea typeface="Montserrat Ultra-Bold"/>
                <a:cs typeface="Montserrat Ultra-Bold"/>
                <a:sym typeface="Montserrat Ultra-Bold"/>
              </a:rPr>
              <a:t> (A040)</a:t>
            </a:r>
          </a:p>
          <a:p>
            <a:pPr>
              <a:lnSpc>
                <a:spcPts val="3482"/>
              </a:lnSpc>
            </a:pPr>
            <a:r>
              <a:rPr lang="en-US" sz="2487" b="1" dirty="0">
                <a:solidFill>
                  <a:srgbClr val="FFFFFF"/>
                </a:solidFill>
                <a:latin typeface="Montserrat Ultra-Bold"/>
                <a:ea typeface="Montserrat Ultra-Bold"/>
                <a:cs typeface="Montserrat Ultra-Bold"/>
                <a:sym typeface="Montserrat Ultra-Bold"/>
              </a:rPr>
              <a:t>Suraj </a:t>
            </a:r>
            <a:r>
              <a:rPr lang="en-US" sz="2487" b="1" dirty="0" err="1">
                <a:solidFill>
                  <a:srgbClr val="FFFFFF"/>
                </a:solidFill>
                <a:latin typeface="Montserrat Ultra-Bold"/>
                <a:ea typeface="Montserrat Ultra-Bold"/>
                <a:cs typeface="Montserrat Ultra-Bold"/>
                <a:sym typeface="Montserrat Ultra-Bold"/>
              </a:rPr>
              <a:t>Kushwah</a:t>
            </a:r>
            <a:r>
              <a:rPr lang="en-US" sz="2487" b="1" dirty="0">
                <a:solidFill>
                  <a:srgbClr val="FFFFFF"/>
                </a:solidFill>
                <a:latin typeface="Montserrat Ultra-Bold"/>
                <a:ea typeface="Montserrat Ultra-Bold"/>
                <a:cs typeface="Montserrat Ultra-Bold"/>
                <a:sym typeface="Montserrat Ultra-Bold"/>
              </a:rPr>
              <a:t> (A041)</a:t>
            </a:r>
          </a:p>
          <a:p>
            <a:pPr algn="l">
              <a:lnSpc>
                <a:spcPts val="3482"/>
              </a:lnSpc>
            </a:pPr>
            <a:r>
              <a:rPr lang="en-US" sz="2487" b="1" dirty="0">
                <a:solidFill>
                  <a:srgbClr val="FFFFFF"/>
                </a:solidFill>
                <a:latin typeface="Montserrat Ultra-Bold"/>
                <a:ea typeface="Montserrat Ultra-Bold"/>
                <a:cs typeface="Montserrat Ultra-Bold"/>
                <a:sym typeface="Montserrat Ultra-Bold"/>
              </a:rPr>
              <a:t>Vaishnavi Andhare (A042)</a:t>
            </a:r>
          </a:p>
          <a:p>
            <a:pPr algn="l">
              <a:lnSpc>
                <a:spcPts val="3606"/>
              </a:lnSpc>
            </a:pPr>
            <a:r>
              <a:rPr lang="en-US" sz="2576" b="1" dirty="0">
                <a:solidFill>
                  <a:srgbClr val="FFFFFF"/>
                </a:solidFill>
                <a:latin typeface="Montserrat Ultra-Bold"/>
                <a:ea typeface="Montserrat Ultra-Bold"/>
                <a:cs typeface="Montserrat Ultra-Bold"/>
                <a:sym typeface="Montserrat Ultra-Bold"/>
              </a:rPr>
              <a:t>Mayur Patil (A043)</a:t>
            </a:r>
          </a:p>
          <a:p>
            <a:pPr algn="l">
              <a:lnSpc>
                <a:spcPts val="3482"/>
              </a:lnSpc>
            </a:pPr>
            <a:r>
              <a:rPr lang="en-US" sz="2487" b="1" dirty="0" err="1">
                <a:solidFill>
                  <a:srgbClr val="FFFFFF"/>
                </a:solidFill>
                <a:latin typeface="Montserrat Ultra-Bold"/>
                <a:ea typeface="Montserrat Ultra-Bold"/>
                <a:cs typeface="Montserrat Ultra-Bold"/>
                <a:sym typeface="Montserrat Ultra-Bold"/>
              </a:rPr>
              <a:t>Koustubh</a:t>
            </a:r>
            <a:r>
              <a:rPr lang="en-US" sz="2487" b="1" dirty="0">
                <a:solidFill>
                  <a:srgbClr val="FFFFFF"/>
                </a:solidFill>
                <a:latin typeface="Montserrat Ultra-Bold"/>
                <a:ea typeface="Montserrat Ultra-Bold"/>
                <a:cs typeface="Montserrat Ultra-Bold"/>
                <a:sym typeface="Montserrat Ultra-Bold"/>
              </a:rPr>
              <a:t> Chaudhari (A044)</a:t>
            </a:r>
          </a:p>
          <a:p>
            <a:pPr algn="ctr">
              <a:lnSpc>
                <a:spcPts val="1269"/>
              </a:lnSpc>
            </a:pPr>
            <a:endParaRPr lang="en-US" sz="2487" b="1" dirty="0">
              <a:solidFill>
                <a:srgbClr val="FFFFFF"/>
              </a:solidFill>
              <a:latin typeface="Montserrat Ultra-Bold"/>
              <a:ea typeface="Montserrat Ultra-Bold"/>
              <a:cs typeface="Montserrat Ultra-Bold"/>
              <a:sym typeface="Montserrat Ultra-Bold"/>
            </a:endParaRPr>
          </a:p>
          <a:p>
            <a:pPr algn="ctr">
              <a:lnSpc>
                <a:spcPts val="1269"/>
              </a:lnSpc>
            </a:pPr>
            <a:endParaRPr lang="en-US" sz="2487" b="1" dirty="0">
              <a:solidFill>
                <a:srgbClr val="FFFFFF"/>
              </a:solidFill>
              <a:latin typeface="Montserrat Ultra-Bold"/>
              <a:ea typeface="Montserrat Ultra-Bold"/>
              <a:cs typeface="Montserrat Ultra-Bold"/>
              <a:sym typeface="Montserrat Ultra-Bold"/>
            </a:endParaRPr>
          </a:p>
          <a:p>
            <a:pPr algn="ctr">
              <a:lnSpc>
                <a:spcPts val="1269"/>
              </a:lnSpc>
            </a:pPr>
            <a:endParaRPr lang="en-US" sz="2487" b="1" dirty="0">
              <a:solidFill>
                <a:srgbClr val="FFFFFF"/>
              </a:solidFill>
              <a:latin typeface="Montserrat Ultra-Bold"/>
              <a:ea typeface="Montserrat Ultra-Bold"/>
              <a:cs typeface="Montserrat Ultra-Bold"/>
              <a:sym typeface="Montserrat Ultra-Bold"/>
            </a:endParaRPr>
          </a:p>
          <a:p>
            <a:pPr algn="ctr">
              <a:lnSpc>
                <a:spcPts val="1269"/>
              </a:lnSpc>
            </a:pPr>
            <a:endParaRPr lang="en-US" sz="2487" b="1" dirty="0">
              <a:solidFill>
                <a:srgbClr val="FFFFFF"/>
              </a:solidFill>
              <a:latin typeface="Montserrat Ultra-Bold"/>
              <a:ea typeface="Montserrat Ultra-Bold"/>
              <a:cs typeface="Montserrat Ultra-Bold"/>
              <a:sym typeface="Montserrat Ultra-Bold"/>
            </a:endParaRPr>
          </a:p>
          <a:p>
            <a:pPr algn="ctr">
              <a:lnSpc>
                <a:spcPts val="1269"/>
              </a:lnSpc>
              <a:spcBef>
                <a:spcPct val="0"/>
              </a:spcBef>
            </a:pPr>
            <a:endParaRPr lang="en-US" sz="2487" b="1" dirty="0">
              <a:solidFill>
                <a:srgbClr val="FFFFFF"/>
              </a:solidFill>
              <a:latin typeface="Montserrat Ultra-Bold"/>
              <a:ea typeface="Montserrat Ultra-Bold"/>
              <a:cs typeface="Montserrat Ultra-Bold"/>
              <a:sym typeface="Montserrat Ultra-Bold"/>
            </a:endParaRPr>
          </a:p>
        </p:txBody>
      </p:sp>
      <p:sp>
        <p:nvSpPr>
          <p:cNvPr id="12" name="TextBox 12"/>
          <p:cNvSpPr txBox="1"/>
          <p:nvPr/>
        </p:nvSpPr>
        <p:spPr>
          <a:xfrm>
            <a:off x="533400" y="8391473"/>
            <a:ext cx="8205311" cy="597125"/>
          </a:xfrm>
          <a:prstGeom prst="rect">
            <a:avLst/>
          </a:prstGeom>
        </p:spPr>
        <p:txBody>
          <a:bodyPr lIns="0" tIns="0" rIns="0" bIns="0" rtlCol="0" anchor="t">
            <a:spAutoFit/>
          </a:bodyPr>
          <a:lstStyle/>
          <a:p>
            <a:pPr algn="ctr">
              <a:lnSpc>
                <a:spcPts val="4887"/>
              </a:lnSpc>
              <a:spcBef>
                <a:spcPct val="0"/>
              </a:spcBef>
            </a:pPr>
            <a:r>
              <a:rPr lang="en-US" sz="3491" b="1" dirty="0">
                <a:solidFill>
                  <a:srgbClr val="FFAB40"/>
                </a:solidFill>
                <a:latin typeface="Montserrat Ultra-Bold"/>
                <a:ea typeface="Montserrat Ultra-Bold"/>
                <a:cs typeface="Montserrat Ultra-Bold"/>
                <a:sym typeface="Montserrat Ultra-Bold"/>
              </a:rPr>
              <a:t>Mentored by</a:t>
            </a:r>
            <a:r>
              <a:rPr lang="en-US" sz="3491" b="1" dirty="0">
                <a:solidFill>
                  <a:srgbClr val="FFFFFF"/>
                </a:solidFill>
                <a:latin typeface="Montserrat Ultra-Bold"/>
                <a:ea typeface="Montserrat Ultra-Bold"/>
                <a:cs typeface="Montserrat Ultra-Bold"/>
                <a:sym typeface="Montserrat Ultra-Bold"/>
              </a:rPr>
              <a:t>:-Prof. Mangesh </a:t>
            </a:r>
            <a:r>
              <a:rPr lang="en-US" sz="3491" b="1" dirty="0" err="1">
                <a:solidFill>
                  <a:srgbClr val="FFFFFF"/>
                </a:solidFill>
                <a:latin typeface="Montserrat Ultra-Bold"/>
                <a:ea typeface="Montserrat Ultra-Bold"/>
                <a:cs typeface="Montserrat Ultra-Bold"/>
                <a:sym typeface="Montserrat Ultra-Bold"/>
              </a:rPr>
              <a:t>Kutekar</a:t>
            </a:r>
            <a:r>
              <a:rPr lang="en-US" sz="3491" b="1" dirty="0">
                <a:solidFill>
                  <a:srgbClr val="FFFFFF"/>
                </a:solidFill>
                <a:latin typeface="Montserrat Ultra-Bold"/>
                <a:ea typeface="Montserrat Ultra-Bold"/>
                <a:cs typeface="Montserrat Ultra-Bold"/>
                <a:sym typeface="Montserrat Ultra-Bold"/>
              </a:rPr>
              <a:t> </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42847" y="1812595"/>
            <a:ext cx="9879100" cy="6223833"/>
          </a:xfrm>
          <a:custGeom>
            <a:avLst/>
            <a:gdLst/>
            <a:ahLst/>
            <a:cxnLst/>
            <a:rect l="l" t="t" r="r" b="b"/>
            <a:pathLst>
              <a:path w="9879100" h="6223833">
                <a:moveTo>
                  <a:pt x="0" y="0"/>
                </a:moveTo>
                <a:lnTo>
                  <a:pt x="9879101" y="0"/>
                </a:lnTo>
                <a:lnTo>
                  <a:pt x="9879101" y="6223834"/>
                </a:lnTo>
                <a:lnTo>
                  <a:pt x="0" y="6223834"/>
                </a:lnTo>
                <a:lnTo>
                  <a:pt x="0" y="0"/>
                </a:lnTo>
                <a:close/>
              </a:path>
            </a:pathLst>
          </a:custGeom>
          <a:blipFill>
            <a:blip r:embed="rId3"/>
            <a:stretch>
              <a:fillRect/>
            </a:stretch>
          </a:blipFill>
        </p:spPr>
      </p:sp>
      <p:sp>
        <p:nvSpPr>
          <p:cNvPr id="4" name="TextBox 4"/>
          <p:cNvSpPr txBox="1"/>
          <p:nvPr/>
        </p:nvSpPr>
        <p:spPr>
          <a:xfrm>
            <a:off x="11289428" y="1707820"/>
            <a:ext cx="6998572" cy="7395004"/>
          </a:xfrm>
          <a:prstGeom prst="rect">
            <a:avLst/>
          </a:prstGeom>
        </p:spPr>
        <p:txBody>
          <a:bodyPr lIns="0" tIns="0" rIns="0" bIns="0" rtlCol="0" anchor="t">
            <a:spAutoFit/>
          </a:bodyPr>
          <a:lstStyle/>
          <a:p>
            <a:pPr algn="l">
              <a:lnSpc>
                <a:spcPts val="4568"/>
              </a:lnSpc>
            </a:pPr>
            <a:r>
              <a:rPr lang="en-US" sz="2893" b="1" spc="-26">
                <a:solidFill>
                  <a:srgbClr val="FFFFFF"/>
                </a:solidFill>
                <a:latin typeface="Montserrat Bold"/>
                <a:ea typeface="Montserrat Bold"/>
                <a:cs typeface="Montserrat Bold"/>
                <a:sym typeface="Montserrat Bold"/>
              </a:rPr>
              <a:t>The distribution of alpha estimates varies considerably across fund categories, suggesting that fund performance can differ depending on the type of fund. Categories with higher median alpha values might be more skillful or simply luckier in terms of generating returns, while lower or tighter spreads around zero may indicate consistent, but less remarkable, performance.  </a:t>
            </a:r>
          </a:p>
          <a:p>
            <a:pPr algn="l">
              <a:lnSpc>
                <a:spcPts val="4568"/>
              </a:lnSpc>
            </a:pPr>
            <a:endParaRPr lang="en-US" sz="2893" b="1" spc="-26">
              <a:solidFill>
                <a:srgbClr val="FFFFFF"/>
              </a:solidFill>
              <a:latin typeface="Montserrat Bold"/>
              <a:ea typeface="Montserrat Bold"/>
              <a:cs typeface="Montserrat Bold"/>
              <a:sym typeface="Montserrat Bold"/>
            </a:endParaRPr>
          </a:p>
          <a:p>
            <a:pPr algn="l">
              <a:lnSpc>
                <a:spcPts val="4568"/>
              </a:lnSpc>
              <a:spcBef>
                <a:spcPct val="0"/>
              </a:spcBef>
            </a:pPr>
            <a:endParaRPr lang="en-US" sz="2893" b="1" spc="-26">
              <a:solidFill>
                <a:srgbClr val="FFFFFF"/>
              </a:solidFill>
              <a:latin typeface="Montserrat Bold"/>
              <a:ea typeface="Montserrat Bold"/>
              <a:cs typeface="Montserrat Bold"/>
              <a:sym typeface="Montserrat Bold"/>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EBF4F2B-57DB-E393-3CCC-5B08462D85F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874E85E7-05FE-B7D8-5BF9-E18E4985D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00325"/>
            <a:ext cx="7677150" cy="5086350"/>
          </a:xfrm>
          <a:prstGeom prst="rect">
            <a:avLst/>
          </a:prstGeom>
        </p:spPr>
      </p:pic>
      <p:pic>
        <p:nvPicPr>
          <p:cNvPr id="6" name="Picture 5">
            <a:extLst>
              <a:ext uri="{FF2B5EF4-FFF2-40B4-BE49-F238E27FC236}">
                <a16:creationId xmlns:a16="http://schemas.microsoft.com/office/drawing/2014/main" id="{A071CD75-ECD7-8684-8A37-E8A861E02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6452" y="2600325"/>
            <a:ext cx="7677150" cy="5086350"/>
          </a:xfrm>
          <a:prstGeom prst="rect">
            <a:avLst/>
          </a:prstGeom>
        </p:spPr>
      </p:pic>
      <p:sp>
        <p:nvSpPr>
          <p:cNvPr id="9" name="TextBox 8">
            <a:extLst>
              <a:ext uri="{FF2B5EF4-FFF2-40B4-BE49-F238E27FC236}">
                <a16:creationId xmlns:a16="http://schemas.microsoft.com/office/drawing/2014/main" id="{FA56323A-2B62-4C37-4078-49B61E1B1072}"/>
              </a:ext>
            </a:extLst>
          </p:cNvPr>
          <p:cNvSpPr txBox="1"/>
          <p:nvPr/>
        </p:nvSpPr>
        <p:spPr>
          <a:xfrm>
            <a:off x="1384090" y="1519893"/>
            <a:ext cx="6858001" cy="523220"/>
          </a:xfrm>
          <a:prstGeom prst="rect">
            <a:avLst/>
          </a:prstGeom>
          <a:noFill/>
        </p:spPr>
        <p:txBody>
          <a:bodyPr wrap="square" rtlCol="0">
            <a:spAutoFit/>
          </a:bodyPr>
          <a:lstStyle/>
          <a:p>
            <a:r>
              <a:rPr lang="en-IN" sz="2800" dirty="0">
                <a:solidFill>
                  <a:schemeClr val="bg1"/>
                </a:solidFill>
              </a:rPr>
              <a:t>To Check Correlation Between the factors</a:t>
            </a:r>
          </a:p>
        </p:txBody>
      </p:sp>
      <p:sp>
        <p:nvSpPr>
          <p:cNvPr id="10" name="TextBox 9">
            <a:extLst>
              <a:ext uri="{FF2B5EF4-FFF2-40B4-BE49-F238E27FC236}">
                <a16:creationId xmlns:a16="http://schemas.microsoft.com/office/drawing/2014/main" id="{BAFF3EBB-61FA-D0E8-1B43-CD06085494FE}"/>
              </a:ext>
            </a:extLst>
          </p:cNvPr>
          <p:cNvSpPr txBox="1"/>
          <p:nvPr/>
        </p:nvSpPr>
        <p:spPr>
          <a:xfrm>
            <a:off x="10134601" y="1519893"/>
            <a:ext cx="6858000" cy="523220"/>
          </a:xfrm>
          <a:prstGeom prst="rect">
            <a:avLst/>
          </a:prstGeom>
          <a:noFill/>
        </p:spPr>
        <p:txBody>
          <a:bodyPr wrap="square" rtlCol="0">
            <a:spAutoFit/>
          </a:bodyPr>
          <a:lstStyle/>
          <a:p>
            <a:r>
              <a:rPr lang="en-IN" sz="2800" dirty="0">
                <a:solidFill>
                  <a:schemeClr val="bg1"/>
                </a:solidFill>
              </a:rPr>
              <a:t>To check Normality of the residuals (Q-Q plot)</a:t>
            </a:r>
          </a:p>
        </p:txBody>
      </p:sp>
    </p:spTree>
    <p:extLst>
      <p:ext uri="{BB962C8B-B14F-4D97-AF65-F5344CB8AC3E}">
        <p14:creationId xmlns:p14="http://schemas.microsoft.com/office/powerpoint/2010/main" val="318375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056772" y="810144"/>
            <a:ext cx="8214050" cy="8459677"/>
          </a:xfrm>
          <a:custGeom>
            <a:avLst/>
            <a:gdLst/>
            <a:ahLst/>
            <a:cxnLst/>
            <a:rect l="l" t="t" r="r" b="b"/>
            <a:pathLst>
              <a:path w="8214050" h="8459677">
                <a:moveTo>
                  <a:pt x="0" y="0"/>
                </a:moveTo>
                <a:lnTo>
                  <a:pt x="8214049" y="0"/>
                </a:lnTo>
                <a:lnTo>
                  <a:pt x="8214049" y="8459677"/>
                </a:lnTo>
                <a:lnTo>
                  <a:pt x="0" y="8459677"/>
                </a:lnTo>
                <a:lnTo>
                  <a:pt x="0" y="0"/>
                </a:lnTo>
                <a:close/>
              </a:path>
            </a:pathLst>
          </a:custGeom>
          <a:blipFill>
            <a:blip r:embed="rId3"/>
            <a:stretch>
              <a:fillRect t="-2367" r="-61800" b="-2367"/>
            </a:stretch>
          </a:blipFill>
        </p:spPr>
      </p:sp>
      <p:sp>
        <p:nvSpPr>
          <p:cNvPr id="4" name="TextBox 4"/>
          <p:cNvSpPr txBox="1"/>
          <p:nvPr/>
        </p:nvSpPr>
        <p:spPr>
          <a:xfrm>
            <a:off x="1029980" y="6582461"/>
            <a:ext cx="133856" cy="1338364"/>
          </a:xfrm>
          <a:prstGeom prst="rect">
            <a:avLst/>
          </a:prstGeom>
        </p:spPr>
        <p:txBody>
          <a:bodyPr lIns="0" tIns="0" rIns="0" bIns="0" rtlCol="0" anchor="t">
            <a:spAutoFit/>
          </a:bodyPr>
          <a:lstStyle/>
          <a:p>
            <a:pPr algn="just">
              <a:lnSpc>
                <a:spcPts val="3548"/>
              </a:lnSpc>
            </a:pPr>
            <a:r>
              <a:rPr lang="en-US" sz="2952" spc="-23">
                <a:solidFill>
                  <a:srgbClr val="FFFFFF"/>
                </a:solidFill>
                <a:latin typeface="Montserrat"/>
                <a:ea typeface="Montserrat"/>
                <a:cs typeface="Montserrat"/>
                <a:sym typeface="Montserrat"/>
              </a:rPr>
              <a:t>• • •</a:t>
            </a:r>
          </a:p>
        </p:txBody>
      </p:sp>
      <p:sp>
        <p:nvSpPr>
          <p:cNvPr id="5" name="TextBox 5"/>
          <p:cNvSpPr txBox="1"/>
          <p:nvPr/>
        </p:nvSpPr>
        <p:spPr>
          <a:xfrm>
            <a:off x="1467328" y="6582461"/>
            <a:ext cx="4118614" cy="1789950"/>
          </a:xfrm>
          <a:prstGeom prst="rect">
            <a:avLst/>
          </a:prstGeom>
        </p:spPr>
        <p:txBody>
          <a:bodyPr lIns="0" tIns="0" rIns="0" bIns="0" rtlCol="0" anchor="t">
            <a:spAutoFit/>
          </a:bodyPr>
          <a:lstStyle/>
          <a:p>
            <a:pPr algn="l">
              <a:lnSpc>
                <a:spcPts val="3548"/>
              </a:lnSpc>
            </a:pPr>
            <a:r>
              <a:rPr lang="en-US" sz="2952" spc="-35">
                <a:solidFill>
                  <a:srgbClr val="FFFFFF"/>
                </a:solidFill>
                <a:latin typeface="Montserrat"/>
                <a:ea typeface="Montserrat"/>
                <a:cs typeface="Montserrat"/>
                <a:sym typeface="Montserrat"/>
              </a:rPr>
              <a:t>Market return (MKT) Securities scale (SMB) Book market value (HML)</a:t>
            </a:r>
          </a:p>
        </p:txBody>
      </p:sp>
      <p:sp>
        <p:nvSpPr>
          <p:cNvPr id="6" name="TextBox 6"/>
          <p:cNvSpPr txBox="1"/>
          <p:nvPr/>
        </p:nvSpPr>
        <p:spPr>
          <a:xfrm>
            <a:off x="247260" y="963305"/>
            <a:ext cx="7296540" cy="594843"/>
          </a:xfrm>
          <a:prstGeom prst="rect">
            <a:avLst/>
          </a:prstGeom>
        </p:spPr>
        <p:txBody>
          <a:bodyPr wrap="square" lIns="0" tIns="0" rIns="0" bIns="0" rtlCol="0" anchor="t">
            <a:spAutoFit/>
          </a:bodyPr>
          <a:lstStyle/>
          <a:p>
            <a:pPr>
              <a:lnSpc>
                <a:spcPts val="5034"/>
              </a:lnSpc>
              <a:spcBef>
                <a:spcPct val="0"/>
              </a:spcBef>
            </a:pPr>
            <a:r>
              <a:rPr lang="en-US" sz="3596" b="1" dirty="0" err="1">
                <a:solidFill>
                  <a:srgbClr val="FFAB40"/>
                </a:solidFill>
                <a:latin typeface="Montserrat Ultra-Bold"/>
                <a:ea typeface="Montserrat Ultra-Bold"/>
                <a:cs typeface="Montserrat Ultra-Bold"/>
                <a:sym typeface="Montserrat Ultra-Bold"/>
              </a:rPr>
              <a:t>Fama_French</a:t>
            </a:r>
            <a:r>
              <a:rPr lang="en-US" sz="3596" b="1" dirty="0">
                <a:solidFill>
                  <a:srgbClr val="FFAB40"/>
                </a:solidFill>
                <a:latin typeface="Montserrat Ultra-Bold"/>
                <a:ea typeface="Montserrat Ultra-Bold"/>
                <a:cs typeface="Montserrat Ultra-Bold"/>
                <a:sym typeface="Montserrat Ultra-Bold"/>
              </a:rPr>
              <a:t> 3 Factor model</a:t>
            </a:r>
          </a:p>
        </p:txBody>
      </p:sp>
      <p:sp>
        <p:nvSpPr>
          <p:cNvPr id="7" name="TextBox 7"/>
          <p:cNvSpPr txBox="1"/>
          <p:nvPr/>
        </p:nvSpPr>
        <p:spPr>
          <a:xfrm>
            <a:off x="1046102" y="1829239"/>
            <a:ext cx="5848722" cy="1912896"/>
          </a:xfrm>
          <a:prstGeom prst="rect">
            <a:avLst/>
          </a:prstGeom>
        </p:spPr>
        <p:txBody>
          <a:bodyPr lIns="0" tIns="0" rIns="0" bIns="0" rtlCol="0" anchor="t">
            <a:spAutoFit/>
          </a:bodyPr>
          <a:lstStyle/>
          <a:p>
            <a:pPr algn="l">
              <a:lnSpc>
                <a:spcPts val="3777"/>
              </a:lnSpc>
              <a:spcBef>
                <a:spcPct val="0"/>
              </a:spcBef>
            </a:pPr>
            <a:r>
              <a:rPr lang="en-US" sz="2697" dirty="0">
                <a:solidFill>
                  <a:srgbClr val="FFFFFF"/>
                </a:solidFill>
                <a:latin typeface="Montserrat"/>
                <a:ea typeface="Montserrat"/>
                <a:cs typeface="Montserrat"/>
                <a:sym typeface="Montserrat"/>
              </a:rPr>
              <a:t>Eugene F. Fama and Kenneth R. French proposed Fama-French 3 factor model based on CAPM model in 1993.</a:t>
            </a:r>
          </a:p>
        </p:txBody>
      </p:sp>
      <p:sp>
        <p:nvSpPr>
          <p:cNvPr id="8" name="TextBox 8"/>
          <p:cNvSpPr txBox="1"/>
          <p:nvPr/>
        </p:nvSpPr>
        <p:spPr>
          <a:xfrm>
            <a:off x="1046102" y="4422190"/>
            <a:ext cx="5848722" cy="1407796"/>
          </a:xfrm>
          <a:prstGeom prst="rect">
            <a:avLst/>
          </a:prstGeom>
        </p:spPr>
        <p:txBody>
          <a:bodyPr lIns="0" tIns="0" rIns="0" bIns="0" rtlCol="0" anchor="t">
            <a:spAutoFit/>
          </a:bodyPr>
          <a:lstStyle/>
          <a:p>
            <a:pPr algn="l">
              <a:lnSpc>
                <a:spcPts val="3779"/>
              </a:lnSpc>
              <a:spcBef>
                <a:spcPct val="0"/>
              </a:spcBef>
            </a:pPr>
            <a:r>
              <a:rPr lang="en-US" sz="2699" dirty="0">
                <a:solidFill>
                  <a:srgbClr val="FFFFFF"/>
                </a:solidFill>
                <a:latin typeface="Montserrat"/>
                <a:ea typeface="Montserrat"/>
                <a:cs typeface="Montserrat"/>
                <a:sym typeface="Montserrat"/>
              </a:rPr>
              <a:t>According to </a:t>
            </a:r>
            <a:r>
              <a:rPr lang="en-US" sz="2699" dirty="0" err="1">
                <a:solidFill>
                  <a:srgbClr val="FFFFFF"/>
                </a:solidFill>
                <a:latin typeface="Montserrat"/>
                <a:ea typeface="Montserrat"/>
                <a:cs typeface="Montserrat"/>
                <a:sym typeface="Montserrat"/>
              </a:rPr>
              <a:t>thismodel,there</a:t>
            </a:r>
            <a:r>
              <a:rPr lang="en-US" sz="2699" dirty="0">
                <a:solidFill>
                  <a:srgbClr val="FFFFFF"/>
                </a:solidFill>
                <a:latin typeface="Montserrat"/>
                <a:ea typeface="Montserrat"/>
                <a:cs typeface="Montserrat"/>
                <a:sym typeface="Montserrat"/>
              </a:rPr>
              <a:t> are </a:t>
            </a:r>
          </a:p>
          <a:p>
            <a:pPr algn="l">
              <a:lnSpc>
                <a:spcPts val="3779"/>
              </a:lnSpc>
              <a:spcBef>
                <a:spcPct val="0"/>
              </a:spcBef>
            </a:pPr>
            <a:r>
              <a:rPr lang="en-US" sz="2699" dirty="0">
                <a:solidFill>
                  <a:srgbClr val="FFFFFF"/>
                </a:solidFill>
                <a:latin typeface="Montserrat"/>
                <a:ea typeface="Montserrat"/>
                <a:cs typeface="Montserrat"/>
                <a:sym typeface="Montserrat"/>
              </a:rPr>
              <a:t>three factors affecting </a:t>
            </a:r>
            <a:r>
              <a:rPr lang="en-US" sz="2699" dirty="0" err="1">
                <a:solidFill>
                  <a:srgbClr val="FFFFFF"/>
                </a:solidFill>
                <a:latin typeface="Montserrat"/>
                <a:ea typeface="Montserrat"/>
                <a:cs typeface="Montserrat"/>
                <a:sym typeface="Montserrat"/>
              </a:rPr>
              <a:t>thefund</a:t>
            </a:r>
            <a:r>
              <a:rPr lang="en-US" sz="2699" dirty="0">
                <a:solidFill>
                  <a:srgbClr val="FFFFFF"/>
                </a:solidFill>
                <a:latin typeface="Montserrat"/>
                <a:ea typeface="Montserrat"/>
                <a:cs typeface="Montserrat"/>
                <a:sym typeface="Montserrat"/>
              </a:rPr>
              <a:t> </a:t>
            </a:r>
          </a:p>
          <a:p>
            <a:pPr algn="l">
              <a:lnSpc>
                <a:spcPts val="3779"/>
              </a:lnSpc>
              <a:spcBef>
                <a:spcPct val="0"/>
              </a:spcBef>
            </a:pPr>
            <a:r>
              <a:rPr lang="en-US" sz="2699" dirty="0" err="1">
                <a:solidFill>
                  <a:srgbClr val="FFFFFF"/>
                </a:solidFill>
                <a:latin typeface="Montserrat"/>
                <a:ea typeface="Montserrat"/>
                <a:cs typeface="Montserrat"/>
                <a:sym typeface="Montserrat"/>
              </a:rPr>
              <a:t>performance,that</a:t>
            </a:r>
            <a:r>
              <a:rPr lang="en-US" sz="2699" dirty="0">
                <a:solidFill>
                  <a:srgbClr val="FFFFFF"/>
                </a:solidFill>
                <a:latin typeface="Montserrat"/>
                <a:ea typeface="Montserrat"/>
                <a:cs typeface="Montserrat"/>
                <a:sym typeface="Montserrat"/>
              </a:rPr>
              <a:t> are :</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5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5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1500"/>
                                        <p:tgtEl>
                                          <p:spTgt spid="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15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TextBox 3"/>
          <p:cNvSpPr txBox="1"/>
          <p:nvPr/>
        </p:nvSpPr>
        <p:spPr>
          <a:xfrm>
            <a:off x="1849879" y="960615"/>
            <a:ext cx="6059201" cy="513944"/>
          </a:xfrm>
          <a:prstGeom prst="rect">
            <a:avLst/>
          </a:prstGeom>
        </p:spPr>
        <p:txBody>
          <a:bodyPr lIns="0" tIns="0" rIns="0" bIns="0" rtlCol="0" anchor="t">
            <a:spAutoFit/>
          </a:bodyPr>
          <a:lstStyle/>
          <a:p>
            <a:pPr algn="l">
              <a:lnSpc>
                <a:spcPts val="4222"/>
              </a:lnSpc>
            </a:pPr>
            <a:r>
              <a:rPr lang="en-US" sz="3015" spc="-36">
                <a:solidFill>
                  <a:srgbClr val="FFFFFF"/>
                </a:solidFill>
                <a:latin typeface="Montserrat"/>
                <a:ea typeface="Montserrat"/>
                <a:cs typeface="Montserrat"/>
                <a:sym typeface="Montserrat"/>
              </a:rPr>
              <a:t>It can be expressed as follows:</a:t>
            </a:r>
          </a:p>
        </p:txBody>
      </p:sp>
      <p:sp>
        <p:nvSpPr>
          <p:cNvPr id="4" name="Freeform 4"/>
          <p:cNvSpPr/>
          <p:nvPr/>
        </p:nvSpPr>
        <p:spPr>
          <a:xfrm>
            <a:off x="5383875" y="1745235"/>
            <a:ext cx="7533053" cy="751305"/>
          </a:xfrm>
          <a:custGeom>
            <a:avLst/>
            <a:gdLst/>
            <a:ahLst/>
            <a:cxnLst/>
            <a:rect l="l" t="t" r="r" b="b"/>
            <a:pathLst>
              <a:path w="7533053" h="751305">
                <a:moveTo>
                  <a:pt x="0" y="0"/>
                </a:moveTo>
                <a:lnTo>
                  <a:pt x="7533052" y="0"/>
                </a:lnTo>
                <a:lnTo>
                  <a:pt x="7533052" y="751305"/>
                </a:lnTo>
                <a:lnTo>
                  <a:pt x="0" y="751305"/>
                </a:lnTo>
                <a:lnTo>
                  <a:pt x="0" y="0"/>
                </a:lnTo>
                <a:close/>
              </a:path>
            </a:pathLst>
          </a:custGeom>
          <a:blipFill>
            <a:blip r:embed="rId3"/>
            <a:stretch>
              <a:fillRect/>
            </a:stretch>
          </a:blipFill>
        </p:spPr>
      </p:sp>
      <p:sp>
        <p:nvSpPr>
          <p:cNvPr id="5" name="TextBox 5"/>
          <p:cNvSpPr txBox="1"/>
          <p:nvPr/>
        </p:nvSpPr>
        <p:spPr>
          <a:xfrm>
            <a:off x="5383875" y="2820390"/>
            <a:ext cx="9851734" cy="524231"/>
          </a:xfrm>
          <a:prstGeom prst="rect">
            <a:avLst/>
          </a:prstGeom>
        </p:spPr>
        <p:txBody>
          <a:bodyPr lIns="0" tIns="0" rIns="0" bIns="0" rtlCol="0" anchor="t">
            <a:spAutoFit/>
          </a:bodyPr>
          <a:lstStyle/>
          <a:p>
            <a:pPr algn="l">
              <a:lnSpc>
                <a:spcPts val="4111"/>
              </a:lnSpc>
            </a:pPr>
            <a:r>
              <a:rPr lang="en-US" sz="3615" spc="-47">
                <a:solidFill>
                  <a:srgbClr val="FFFFFF"/>
                </a:solidFill>
                <a:latin typeface="Montserrat"/>
                <a:ea typeface="Montserrat"/>
                <a:cs typeface="Montserrat"/>
                <a:sym typeface="Montserrat"/>
              </a:rPr>
              <a:t>ri-rf= α + βi1*MKT + βi2*SMB + βi3*HML + ε</a:t>
            </a:r>
          </a:p>
        </p:txBody>
      </p:sp>
      <p:sp>
        <p:nvSpPr>
          <p:cNvPr id="6" name="TextBox 6"/>
          <p:cNvSpPr txBox="1"/>
          <p:nvPr/>
        </p:nvSpPr>
        <p:spPr>
          <a:xfrm>
            <a:off x="1849879" y="3658273"/>
            <a:ext cx="1515818" cy="862331"/>
          </a:xfrm>
          <a:prstGeom prst="rect">
            <a:avLst/>
          </a:prstGeom>
        </p:spPr>
        <p:txBody>
          <a:bodyPr lIns="0" tIns="0" rIns="0" bIns="0" rtlCol="0" anchor="t">
            <a:spAutoFit/>
          </a:bodyPr>
          <a:lstStyle/>
          <a:p>
            <a:pPr algn="l">
              <a:lnSpc>
                <a:spcPts val="3429"/>
              </a:lnSpc>
            </a:pPr>
            <a:r>
              <a:rPr lang="en-US" sz="3015" spc="-39">
                <a:solidFill>
                  <a:srgbClr val="FFFFFF"/>
                </a:solidFill>
                <a:latin typeface="Montserrat"/>
                <a:ea typeface="Montserrat"/>
                <a:cs typeface="Montserrat"/>
                <a:sym typeface="Montserrat"/>
              </a:rPr>
              <a:t> </a:t>
            </a:r>
          </a:p>
          <a:p>
            <a:pPr algn="l">
              <a:lnSpc>
                <a:spcPts val="3429"/>
              </a:lnSpc>
            </a:pPr>
            <a:r>
              <a:rPr lang="en-US" sz="3015" spc="-39">
                <a:solidFill>
                  <a:srgbClr val="FFFFFF"/>
                </a:solidFill>
                <a:latin typeface="Montserrat"/>
                <a:ea typeface="Montserrat"/>
                <a:cs typeface="Montserrat"/>
                <a:sym typeface="Montserrat"/>
              </a:rPr>
              <a:t> Where,</a:t>
            </a:r>
          </a:p>
        </p:txBody>
      </p:sp>
      <p:sp>
        <p:nvSpPr>
          <p:cNvPr id="7" name="TextBox 7"/>
          <p:cNvSpPr txBox="1"/>
          <p:nvPr/>
        </p:nvSpPr>
        <p:spPr>
          <a:xfrm>
            <a:off x="1902589" y="4537210"/>
            <a:ext cx="6592534" cy="1021664"/>
          </a:xfrm>
          <a:prstGeom prst="rect">
            <a:avLst/>
          </a:prstGeom>
        </p:spPr>
        <p:txBody>
          <a:bodyPr lIns="0" tIns="0" rIns="0" bIns="0" rtlCol="0" anchor="t">
            <a:spAutoFit/>
          </a:bodyPr>
          <a:lstStyle/>
          <a:p>
            <a:pPr algn="l">
              <a:lnSpc>
                <a:spcPts val="4542"/>
              </a:lnSpc>
            </a:pPr>
            <a:r>
              <a:rPr lang="en-US" sz="2815" spc="-36">
                <a:solidFill>
                  <a:srgbClr val="FFFFFF"/>
                </a:solidFill>
                <a:latin typeface="Montserrat"/>
                <a:ea typeface="Montserrat"/>
                <a:cs typeface="Montserrat"/>
                <a:sym typeface="Montserrat"/>
              </a:rPr>
              <a:t>ri– return rate of securities assets</a:t>
            </a:r>
          </a:p>
          <a:p>
            <a:pPr algn="l">
              <a:lnSpc>
                <a:spcPts val="3229"/>
              </a:lnSpc>
            </a:pPr>
            <a:r>
              <a:rPr lang="en-US" sz="2818" spc="-33">
                <a:solidFill>
                  <a:srgbClr val="FFFFFF"/>
                </a:solidFill>
                <a:latin typeface="Montserrat"/>
                <a:ea typeface="Montserrat"/>
                <a:cs typeface="Montserrat"/>
                <a:sym typeface="Montserrat"/>
              </a:rPr>
              <a:t>rf – risk free interest rate</a:t>
            </a:r>
          </a:p>
        </p:txBody>
      </p:sp>
      <p:sp>
        <p:nvSpPr>
          <p:cNvPr id="8" name="TextBox 8"/>
          <p:cNvSpPr txBox="1"/>
          <p:nvPr/>
        </p:nvSpPr>
        <p:spPr>
          <a:xfrm>
            <a:off x="1797169" y="4596537"/>
            <a:ext cx="105421" cy="914060"/>
          </a:xfrm>
          <a:prstGeom prst="rect">
            <a:avLst/>
          </a:prstGeom>
        </p:spPr>
        <p:txBody>
          <a:bodyPr lIns="0" tIns="0" rIns="0" bIns="0" rtlCol="0" anchor="t">
            <a:spAutoFit/>
          </a:bodyPr>
          <a:lstStyle/>
          <a:p>
            <a:pPr algn="just">
              <a:lnSpc>
                <a:spcPts val="4068"/>
              </a:lnSpc>
            </a:pPr>
            <a:r>
              <a:rPr lang="en-US" sz="2522" spc="-20">
                <a:solidFill>
                  <a:srgbClr val="FFFFFF"/>
                </a:solidFill>
                <a:latin typeface="Montserrat"/>
                <a:ea typeface="Montserrat"/>
                <a:cs typeface="Montserrat"/>
                <a:sym typeface="Montserrat"/>
              </a:rPr>
              <a:t>•</a:t>
            </a:r>
          </a:p>
          <a:p>
            <a:pPr algn="just">
              <a:lnSpc>
                <a:spcPts val="2893"/>
              </a:lnSpc>
            </a:pPr>
            <a:r>
              <a:rPr lang="en-US" sz="2525" spc="-17">
                <a:solidFill>
                  <a:srgbClr val="FFFFFF"/>
                </a:solidFill>
                <a:latin typeface="Montserrat"/>
                <a:ea typeface="Montserrat"/>
                <a:cs typeface="Montserrat"/>
                <a:sym typeface="Montserrat"/>
              </a:rPr>
              <a:t>•</a:t>
            </a:r>
          </a:p>
        </p:txBody>
      </p:sp>
      <p:sp>
        <p:nvSpPr>
          <p:cNvPr id="9" name="TextBox 9"/>
          <p:cNvSpPr txBox="1"/>
          <p:nvPr/>
        </p:nvSpPr>
        <p:spPr>
          <a:xfrm>
            <a:off x="1797169" y="5444574"/>
            <a:ext cx="11802160" cy="4094655"/>
          </a:xfrm>
          <a:prstGeom prst="rect">
            <a:avLst/>
          </a:prstGeom>
        </p:spPr>
        <p:txBody>
          <a:bodyPr lIns="0" tIns="0" rIns="0" bIns="0" rtlCol="0" anchor="t">
            <a:spAutoFit/>
          </a:bodyPr>
          <a:lstStyle/>
          <a:p>
            <a:pPr algn="l">
              <a:lnSpc>
                <a:spcPts val="4718"/>
              </a:lnSpc>
            </a:pPr>
            <a:r>
              <a:rPr lang="en-US" sz="2915" spc="-34">
                <a:solidFill>
                  <a:srgbClr val="FFFFFF"/>
                </a:solidFill>
                <a:latin typeface="Montserrat"/>
                <a:ea typeface="Montserrat"/>
                <a:cs typeface="Montserrat"/>
                <a:sym typeface="Montserrat"/>
              </a:rPr>
              <a:t>•rm – return of market portfolio</a:t>
            </a:r>
          </a:p>
          <a:p>
            <a:pPr algn="l">
              <a:lnSpc>
                <a:spcPts val="3332"/>
              </a:lnSpc>
            </a:pPr>
            <a:r>
              <a:rPr lang="en-US" sz="2915" spc="-34">
                <a:solidFill>
                  <a:srgbClr val="FFFFFF"/>
                </a:solidFill>
                <a:latin typeface="Montserrat"/>
                <a:ea typeface="Montserrat"/>
                <a:cs typeface="Montserrat"/>
                <a:sym typeface="Montserrat"/>
              </a:rPr>
              <a:t>•(rm - rf) - market risk premium</a:t>
            </a:r>
          </a:p>
          <a:p>
            <a:pPr algn="l">
              <a:lnSpc>
                <a:spcPts val="4685"/>
              </a:lnSpc>
            </a:pPr>
            <a:r>
              <a:rPr lang="en-US" sz="2915" spc="-37">
                <a:solidFill>
                  <a:srgbClr val="FFFFFF"/>
                </a:solidFill>
                <a:latin typeface="Montserrat"/>
                <a:ea typeface="Montserrat"/>
                <a:cs typeface="Montserrat"/>
                <a:sym typeface="Montserrat"/>
              </a:rPr>
              <a:t>•rs– return rate of issuing security assets of small companies</a:t>
            </a:r>
          </a:p>
          <a:p>
            <a:pPr algn="l">
              <a:lnSpc>
                <a:spcPts val="3367"/>
              </a:lnSpc>
            </a:pPr>
            <a:r>
              <a:rPr lang="en-US" sz="2915" spc="-37">
                <a:solidFill>
                  <a:srgbClr val="FFFFFF"/>
                </a:solidFill>
                <a:latin typeface="Montserrat"/>
                <a:ea typeface="Montserrat"/>
                <a:cs typeface="Montserrat"/>
                <a:sym typeface="Montserrat"/>
              </a:rPr>
              <a:t>•rb-return rate of issuing security assets of big companies</a:t>
            </a:r>
          </a:p>
          <a:p>
            <a:pPr algn="l">
              <a:lnSpc>
                <a:spcPts val="4678"/>
              </a:lnSpc>
            </a:pPr>
            <a:r>
              <a:rPr lang="en-US" sz="2918" spc="-37">
                <a:solidFill>
                  <a:srgbClr val="FFFFFF"/>
                </a:solidFill>
                <a:latin typeface="Montserrat"/>
                <a:ea typeface="Montserrat"/>
                <a:cs typeface="Montserrat"/>
                <a:sym typeface="Montserrat"/>
              </a:rPr>
              <a:t>•rh – return rate of assets with high book value of security assets</a:t>
            </a:r>
          </a:p>
          <a:p>
            <a:pPr algn="l">
              <a:lnSpc>
                <a:spcPts val="3382"/>
              </a:lnSpc>
            </a:pPr>
            <a:r>
              <a:rPr lang="en-US" sz="2915" spc="-37">
                <a:solidFill>
                  <a:srgbClr val="FFFFFF"/>
                </a:solidFill>
                <a:latin typeface="Montserrat"/>
                <a:ea typeface="Montserrat"/>
                <a:cs typeface="Montserrat"/>
                <a:sym typeface="Montserrat"/>
              </a:rPr>
              <a:t>•rl-return rate of assets with low book value of security assets</a:t>
            </a:r>
          </a:p>
          <a:p>
            <a:pPr algn="l">
              <a:lnSpc>
                <a:spcPts val="4671"/>
              </a:lnSpc>
            </a:pPr>
            <a:r>
              <a:rPr lang="en-US" sz="2915" spc="-34">
                <a:solidFill>
                  <a:srgbClr val="FFFFFF"/>
                </a:solidFill>
                <a:latin typeface="Montserrat"/>
                <a:ea typeface="Montserrat"/>
                <a:cs typeface="Montserrat"/>
                <a:sym typeface="Montserrat"/>
              </a:rPr>
              <a:t>•ε - residual item</a:t>
            </a:r>
          </a:p>
          <a:p>
            <a:pPr algn="l">
              <a:lnSpc>
                <a:spcPts val="3347"/>
              </a:lnSpc>
            </a:pPr>
            <a:r>
              <a:rPr lang="en-US" sz="2915" spc="-34">
                <a:solidFill>
                  <a:srgbClr val="FFFFFF"/>
                </a:solidFill>
                <a:latin typeface="Montserrat"/>
                <a:ea typeface="Montserrat"/>
                <a:cs typeface="Montserrat"/>
                <a:sym typeface="Montserrat"/>
              </a:rPr>
              <a:t>•α - excess return (measures skill of a manager)</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0" y="0"/>
            <a:ext cx="18288000" cy="10286981"/>
          </a:xfrm>
          <a:custGeom>
            <a:avLst/>
            <a:gdLst/>
            <a:ahLst/>
            <a:cxnLst/>
            <a:rect l="l" t="t" r="r" b="b"/>
            <a:pathLst>
              <a:path w="18288000" h="10286981">
                <a:moveTo>
                  <a:pt x="0" y="0"/>
                </a:moveTo>
                <a:lnTo>
                  <a:pt x="18288000" y="0"/>
                </a:lnTo>
                <a:lnTo>
                  <a:pt x="18288000" y="10286981"/>
                </a:lnTo>
                <a:lnTo>
                  <a:pt x="0" y="10286981"/>
                </a:lnTo>
                <a:lnTo>
                  <a:pt x="0" y="0"/>
                </a:lnTo>
                <a:close/>
              </a:path>
            </a:pathLst>
          </a:custGeom>
          <a:blipFill>
            <a:blip r:embed="rId2"/>
            <a:stretch>
              <a:fillRect/>
            </a:stretch>
          </a:blipFill>
        </p:spPr>
      </p:sp>
      <p:sp>
        <p:nvSpPr>
          <p:cNvPr id="5" name="TextBox 5"/>
          <p:cNvSpPr txBox="1"/>
          <p:nvPr/>
        </p:nvSpPr>
        <p:spPr>
          <a:xfrm>
            <a:off x="8696715" y="2141167"/>
            <a:ext cx="8294250" cy="5360442"/>
          </a:xfrm>
          <a:prstGeom prst="rect">
            <a:avLst/>
          </a:prstGeom>
        </p:spPr>
        <p:txBody>
          <a:bodyPr lIns="0" tIns="0" rIns="0" bIns="0" rtlCol="0" anchor="t">
            <a:spAutoFit/>
          </a:bodyPr>
          <a:lstStyle/>
          <a:p>
            <a:pPr algn="just">
              <a:lnSpc>
                <a:spcPts val="7042"/>
              </a:lnSpc>
            </a:pPr>
            <a:r>
              <a:rPr lang="en-US" sz="5030" b="1" dirty="0">
                <a:solidFill>
                  <a:srgbClr val="FFAB40"/>
                </a:solidFill>
                <a:latin typeface="Montserrat Ultra-Bold"/>
                <a:ea typeface="Montserrat Ultra-Bold"/>
                <a:cs typeface="Montserrat Ultra-Bold"/>
                <a:sym typeface="Montserrat Ultra-Bold"/>
              </a:rPr>
              <a:t>Introduction to FDR</a:t>
            </a:r>
          </a:p>
          <a:p>
            <a:pPr algn="just">
              <a:lnSpc>
                <a:spcPts val="2880"/>
              </a:lnSpc>
            </a:pPr>
            <a:r>
              <a:rPr lang="en-US" sz="2428" b="1" spc="24" dirty="0">
                <a:solidFill>
                  <a:srgbClr val="FFFFFF"/>
                </a:solidFill>
                <a:latin typeface="Montserrat Ultra-Bold"/>
                <a:ea typeface="Montserrat Ultra-Bold"/>
                <a:cs typeface="Montserrat Ultra-Bold"/>
                <a:sym typeface="Montserrat Ultra-Bold"/>
              </a:rPr>
              <a:t>False Discovery Rate (FDR)</a:t>
            </a:r>
            <a:r>
              <a:rPr lang="en-US" sz="2428" spc="24" dirty="0">
                <a:solidFill>
                  <a:srgbClr val="FFFFFF"/>
                </a:solidFill>
                <a:latin typeface="Montserrat"/>
                <a:ea typeface="Montserrat"/>
                <a:cs typeface="Montserrat"/>
                <a:sym typeface="Montserrat"/>
              </a:rPr>
              <a:t> is a crucial concept in statistical analysis, particularly in ﬁnance. This presentation will explore its signiﬁcance in evaluating </a:t>
            </a:r>
            <a:r>
              <a:rPr lang="en-US" sz="2428" b="1" spc="24" dirty="0">
                <a:solidFill>
                  <a:srgbClr val="FFFFFF"/>
                </a:solidFill>
                <a:latin typeface="Montserrat Ultra-Bold"/>
                <a:ea typeface="Montserrat Ultra-Bold"/>
                <a:cs typeface="Montserrat Ultra-Bold"/>
                <a:sym typeface="Montserrat Ultra-Bold"/>
              </a:rPr>
              <a:t>mutual fund performance</a:t>
            </a:r>
            <a:r>
              <a:rPr lang="en-US" sz="2428" spc="24" dirty="0">
                <a:solidFill>
                  <a:srgbClr val="FFFFFF"/>
                </a:solidFill>
                <a:latin typeface="Montserrat"/>
                <a:ea typeface="Montserrat"/>
                <a:cs typeface="Montserrat"/>
                <a:sym typeface="Montserrat"/>
              </a:rPr>
              <a:t> and understanding the implications of statistical errors in investment decisions.</a:t>
            </a:r>
          </a:p>
          <a:p>
            <a:pPr algn="just">
              <a:lnSpc>
                <a:spcPts val="2880"/>
              </a:lnSpc>
            </a:pPr>
            <a:r>
              <a:rPr lang="en-US" sz="2428" b="1" spc="24" dirty="0">
                <a:solidFill>
                  <a:srgbClr val="FFFFFF"/>
                </a:solidFill>
                <a:latin typeface="Montserrat Bold"/>
                <a:ea typeface="Montserrat Bold"/>
                <a:cs typeface="Montserrat Bold"/>
                <a:sym typeface="Montserrat Bold"/>
              </a:rPr>
              <a:t>FDR </a:t>
            </a:r>
            <a:r>
              <a:rPr lang="en-US" sz="2428" spc="24" dirty="0">
                <a:solidFill>
                  <a:srgbClr val="FFFFFF"/>
                </a:solidFill>
                <a:latin typeface="Montserrat"/>
                <a:ea typeface="Montserrat"/>
                <a:cs typeface="Montserrat"/>
                <a:sym typeface="Montserrat"/>
              </a:rPr>
              <a:t>is the expected ratio of </a:t>
            </a:r>
            <a:r>
              <a:rPr lang="en-US" sz="2428" b="1" spc="24" dirty="0">
                <a:solidFill>
                  <a:srgbClr val="FFFFFF"/>
                </a:solidFill>
                <a:latin typeface="Montserrat Bold"/>
                <a:ea typeface="Montserrat Bold"/>
                <a:cs typeface="Montserrat Bold"/>
                <a:sym typeface="Montserrat Bold"/>
              </a:rPr>
              <a:t>false positives (FP)</a:t>
            </a:r>
            <a:r>
              <a:rPr lang="en-US" sz="2428" spc="24" dirty="0">
                <a:solidFill>
                  <a:srgbClr val="FFFFFF"/>
                </a:solidFill>
                <a:latin typeface="Montserrat"/>
                <a:ea typeface="Montserrat"/>
                <a:cs typeface="Montserrat"/>
                <a:sym typeface="Montserrat"/>
              </a:rPr>
              <a:t> to the total number of positive classifications (rejections of the null), which includes both </a:t>
            </a:r>
            <a:r>
              <a:rPr lang="en-US" sz="2428" b="1" spc="24" dirty="0">
                <a:solidFill>
                  <a:srgbClr val="FFFFFF"/>
                </a:solidFill>
                <a:latin typeface="Montserrat Bold"/>
                <a:ea typeface="Montserrat Bold"/>
                <a:cs typeface="Montserrat Bold"/>
                <a:sym typeface="Montserrat Bold"/>
              </a:rPr>
              <a:t>false positives (FP)</a:t>
            </a:r>
            <a:r>
              <a:rPr lang="en-US" sz="2428" spc="24" dirty="0">
                <a:solidFill>
                  <a:srgbClr val="FFFFFF"/>
                </a:solidFill>
                <a:latin typeface="Montserrat"/>
                <a:ea typeface="Montserrat"/>
                <a:cs typeface="Montserrat"/>
                <a:sym typeface="Montserrat"/>
              </a:rPr>
              <a:t> and</a:t>
            </a:r>
            <a:r>
              <a:rPr lang="en-US" sz="2428" b="1" spc="24" dirty="0">
                <a:solidFill>
                  <a:srgbClr val="FFFFFF"/>
                </a:solidFill>
                <a:latin typeface="Montserrat Bold"/>
                <a:ea typeface="Montserrat Bold"/>
                <a:cs typeface="Montserrat Bold"/>
                <a:sym typeface="Montserrat Bold"/>
              </a:rPr>
              <a:t> true positives (TP).</a:t>
            </a:r>
          </a:p>
          <a:p>
            <a:pPr algn="just">
              <a:lnSpc>
                <a:spcPts val="2880"/>
              </a:lnSpc>
            </a:pPr>
            <a:endParaRPr lang="en-US" sz="2428" b="1" spc="24" dirty="0">
              <a:solidFill>
                <a:srgbClr val="FFFFFF"/>
              </a:solidFill>
              <a:latin typeface="Montserrat Bold"/>
              <a:ea typeface="Montserrat Bold"/>
              <a:cs typeface="Montserrat Bold"/>
              <a:sym typeface="Montserrat Bold"/>
            </a:endParaRPr>
          </a:p>
          <a:p>
            <a:pPr algn="just">
              <a:lnSpc>
                <a:spcPts val="2880"/>
              </a:lnSpc>
            </a:pPr>
            <a:endParaRPr lang="en-US" sz="2428" b="1" spc="24" dirty="0">
              <a:solidFill>
                <a:srgbClr val="FFFFFF"/>
              </a:solidFill>
              <a:latin typeface="Montserrat Bold"/>
              <a:ea typeface="Montserrat Bold"/>
              <a:cs typeface="Montserrat Bold"/>
              <a:sym typeface="Montserrat Bold"/>
            </a:endParaRPr>
          </a:p>
        </p:txBody>
      </p:sp>
      <p:sp>
        <p:nvSpPr>
          <p:cNvPr id="6" name="TextBox 6"/>
          <p:cNvSpPr txBox="1"/>
          <p:nvPr/>
        </p:nvSpPr>
        <p:spPr>
          <a:xfrm>
            <a:off x="9732080" y="7261043"/>
            <a:ext cx="5740787" cy="1590727"/>
          </a:xfrm>
          <a:prstGeom prst="rect">
            <a:avLst/>
          </a:prstGeom>
        </p:spPr>
        <p:txBody>
          <a:bodyPr lIns="0" tIns="0" rIns="0" bIns="0" rtlCol="0" anchor="t">
            <a:spAutoFit/>
          </a:bodyPr>
          <a:lstStyle/>
          <a:p>
            <a:pPr algn="ctr">
              <a:lnSpc>
                <a:spcPts val="6552"/>
              </a:lnSpc>
            </a:pPr>
            <a:r>
              <a:rPr lang="en-US" sz="4149" b="1" spc="-37">
                <a:solidFill>
                  <a:srgbClr val="FFFFFF"/>
                </a:solidFill>
                <a:latin typeface="Montserrat Bold"/>
                <a:ea typeface="Montserrat Bold"/>
                <a:cs typeface="Montserrat Bold"/>
                <a:sym typeface="Montserrat Bold"/>
              </a:rPr>
              <a:t>FDR = </a:t>
            </a:r>
            <a:r>
              <a:rPr lang="en-US" sz="4149" b="1" u="sng" spc="-37">
                <a:solidFill>
                  <a:srgbClr val="FFFFFF"/>
                </a:solidFill>
                <a:latin typeface="Montserrat Bold"/>
                <a:ea typeface="Montserrat Bold"/>
                <a:cs typeface="Montserrat Bold"/>
                <a:sym typeface="Montserrat Bold"/>
              </a:rPr>
              <a:t>False Positives</a:t>
            </a:r>
          </a:p>
          <a:p>
            <a:pPr algn="l">
              <a:lnSpc>
                <a:spcPts val="6552"/>
              </a:lnSpc>
              <a:spcBef>
                <a:spcPct val="0"/>
              </a:spcBef>
            </a:pPr>
            <a:r>
              <a:rPr lang="en-US" sz="4149" b="1" spc="-37">
                <a:solidFill>
                  <a:srgbClr val="FFFFFF"/>
                </a:solidFill>
                <a:latin typeface="Montserrat Bold"/>
                <a:ea typeface="Montserrat Bold"/>
                <a:cs typeface="Montserrat Bold"/>
                <a:sym typeface="Montserrat Bold"/>
              </a:rPr>
              <a:t>            Total Positives</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06841" y="1029980"/>
            <a:ext cx="7829257" cy="7807507"/>
          </a:xfrm>
          <a:custGeom>
            <a:avLst/>
            <a:gdLst/>
            <a:ahLst/>
            <a:cxnLst/>
            <a:rect l="l" t="t" r="r" b="b"/>
            <a:pathLst>
              <a:path w="7829257" h="7807507">
                <a:moveTo>
                  <a:pt x="0" y="0"/>
                </a:moveTo>
                <a:lnTo>
                  <a:pt x="7829256" y="0"/>
                </a:lnTo>
                <a:lnTo>
                  <a:pt x="7829256" y="7807508"/>
                </a:lnTo>
                <a:lnTo>
                  <a:pt x="0" y="7807508"/>
                </a:lnTo>
                <a:lnTo>
                  <a:pt x="0" y="0"/>
                </a:lnTo>
                <a:close/>
              </a:path>
            </a:pathLst>
          </a:custGeom>
          <a:blipFill>
            <a:blip r:embed="rId2"/>
            <a:stretch>
              <a:fillRect l="-34689" r="-31513"/>
            </a:stretch>
          </a:blipFill>
        </p:spPr>
      </p:sp>
      <p:sp>
        <p:nvSpPr>
          <p:cNvPr id="3" name="TextBox 3"/>
          <p:cNvSpPr txBox="1"/>
          <p:nvPr/>
        </p:nvSpPr>
        <p:spPr>
          <a:xfrm>
            <a:off x="887498" y="972830"/>
            <a:ext cx="7699534" cy="529827"/>
          </a:xfrm>
          <a:prstGeom prst="rect">
            <a:avLst/>
          </a:prstGeom>
        </p:spPr>
        <p:txBody>
          <a:bodyPr lIns="0" tIns="0" rIns="0" bIns="0" rtlCol="0" anchor="t">
            <a:spAutoFit/>
          </a:bodyPr>
          <a:lstStyle/>
          <a:p>
            <a:pPr algn="ctr">
              <a:lnSpc>
                <a:spcPts val="4396"/>
              </a:lnSpc>
              <a:spcBef>
                <a:spcPct val="0"/>
              </a:spcBef>
            </a:pPr>
            <a:r>
              <a:rPr lang="en-US" sz="3140" b="1">
                <a:solidFill>
                  <a:srgbClr val="FFAB40"/>
                </a:solidFill>
                <a:latin typeface="Montserrat Bold"/>
                <a:ea typeface="Montserrat Bold"/>
                <a:cs typeface="Montserrat Bold"/>
                <a:sym typeface="Montserrat Bold"/>
              </a:rPr>
              <a:t>Fama-French-Carhart 4 factor model</a:t>
            </a:r>
          </a:p>
        </p:txBody>
      </p:sp>
      <p:sp>
        <p:nvSpPr>
          <p:cNvPr id="4" name="TextBox 4"/>
          <p:cNvSpPr txBox="1"/>
          <p:nvPr/>
        </p:nvSpPr>
        <p:spPr>
          <a:xfrm>
            <a:off x="929640" y="1896208"/>
            <a:ext cx="130296" cy="779469"/>
          </a:xfrm>
          <a:prstGeom prst="rect">
            <a:avLst/>
          </a:prstGeom>
        </p:spPr>
        <p:txBody>
          <a:bodyPr lIns="0" tIns="0" rIns="0" bIns="0" rtlCol="0" anchor="t">
            <a:spAutoFit/>
          </a:bodyPr>
          <a:lstStyle/>
          <a:p>
            <a:pPr algn="l">
              <a:lnSpc>
                <a:spcPts val="7184"/>
              </a:lnSpc>
            </a:pPr>
            <a:r>
              <a:rPr lang="en-US" sz="2873" spc="-22">
                <a:solidFill>
                  <a:srgbClr val="FFFFFF"/>
                </a:solidFill>
                <a:latin typeface="Montserrat"/>
                <a:ea typeface="Montserrat"/>
                <a:cs typeface="Montserrat"/>
                <a:sym typeface="Montserrat"/>
              </a:rPr>
              <a:t>•</a:t>
            </a:r>
          </a:p>
        </p:txBody>
      </p:sp>
      <p:sp>
        <p:nvSpPr>
          <p:cNvPr id="5" name="TextBox 5"/>
          <p:cNvSpPr txBox="1"/>
          <p:nvPr/>
        </p:nvSpPr>
        <p:spPr>
          <a:xfrm>
            <a:off x="929640" y="2867110"/>
            <a:ext cx="130296" cy="779469"/>
          </a:xfrm>
          <a:prstGeom prst="rect">
            <a:avLst/>
          </a:prstGeom>
        </p:spPr>
        <p:txBody>
          <a:bodyPr lIns="0" tIns="0" rIns="0" bIns="0" rtlCol="0" anchor="t">
            <a:spAutoFit/>
          </a:bodyPr>
          <a:lstStyle/>
          <a:p>
            <a:pPr algn="l">
              <a:lnSpc>
                <a:spcPts val="7184"/>
              </a:lnSpc>
            </a:pPr>
            <a:r>
              <a:rPr lang="en-US" sz="2873" spc="-22">
                <a:solidFill>
                  <a:srgbClr val="FFFFFF"/>
                </a:solidFill>
                <a:latin typeface="Montserrat"/>
                <a:ea typeface="Montserrat"/>
                <a:cs typeface="Montserrat"/>
                <a:sym typeface="Montserrat"/>
              </a:rPr>
              <a:t>•</a:t>
            </a:r>
          </a:p>
        </p:txBody>
      </p:sp>
      <p:sp>
        <p:nvSpPr>
          <p:cNvPr id="6" name="TextBox 6"/>
          <p:cNvSpPr txBox="1"/>
          <p:nvPr/>
        </p:nvSpPr>
        <p:spPr>
          <a:xfrm>
            <a:off x="929640" y="5704472"/>
            <a:ext cx="130296" cy="489548"/>
          </a:xfrm>
          <a:prstGeom prst="rect">
            <a:avLst/>
          </a:prstGeom>
        </p:spPr>
        <p:txBody>
          <a:bodyPr lIns="0" tIns="0" rIns="0" bIns="0" rtlCol="0" anchor="t">
            <a:spAutoFit/>
          </a:bodyPr>
          <a:lstStyle/>
          <a:p>
            <a:pPr algn="l">
              <a:lnSpc>
                <a:spcPts val="4023"/>
              </a:lnSpc>
            </a:pPr>
            <a:r>
              <a:rPr lang="en-US" sz="2873" spc="-22">
                <a:solidFill>
                  <a:srgbClr val="FFFFFF"/>
                </a:solidFill>
                <a:latin typeface="Montserrat"/>
                <a:ea typeface="Montserrat"/>
                <a:cs typeface="Montserrat"/>
                <a:sym typeface="Montserrat"/>
              </a:rPr>
              <a:t>•</a:t>
            </a:r>
          </a:p>
        </p:txBody>
      </p:sp>
      <p:sp>
        <p:nvSpPr>
          <p:cNvPr id="7" name="TextBox 7"/>
          <p:cNvSpPr txBox="1"/>
          <p:nvPr/>
        </p:nvSpPr>
        <p:spPr>
          <a:xfrm>
            <a:off x="1292768" y="2286733"/>
            <a:ext cx="8465808" cy="4873181"/>
          </a:xfrm>
          <a:prstGeom prst="rect">
            <a:avLst/>
          </a:prstGeom>
        </p:spPr>
        <p:txBody>
          <a:bodyPr lIns="0" tIns="0" rIns="0" bIns="0" rtlCol="0" anchor="t">
            <a:spAutoFit/>
          </a:bodyPr>
          <a:lstStyle/>
          <a:p>
            <a:pPr algn="l">
              <a:lnSpc>
                <a:spcPts val="3095"/>
              </a:lnSpc>
            </a:pPr>
            <a:r>
              <a:rPr lang="en-US" sz="2873" spc="-37">
                <a:solidFill>
                  <a:srgbClr val="FFFFFF"/>
                </a:solidFill>
                <a:latin typeface="Montserrat"/>
                <a:ea typeface="Montserrat"/>
                <a:cs typeface="Montserrat"/>
                <a:sym typeface="Montserrat"/>
              </a:rPr>
              <a:t>where,all the coefficients are same as three- factor model, except for momentum factor.</a:t>
            </a:r>
          </a:p>
          <a:p>
            <a:pPr algn="l">
              <a:lnSpc>
                <a:spcPts val="6000"/>
              </a:lnSpc>
            </a:pPr>
            <a:r>
              <a:rPr lang="en-US" sz="2873" spc="-37">
                <a:solidFill>
                  <a:srgbClr val="FFFFFF"/>
                </a:solidFill>
                <a:latin typeface="Montserrat"/>
                <a:ea typeface="Montserrat"/>
                <a:cs typeface="Montserrat"/>
                <a:sym typeface="Montserrat"/>
              </a:rPr>
              <a:t>The main change lies in the momentum factor, </a:t>
            </a:r>
          </a:p>
          <a:p>
            <a:pPr algn="l">
              <a:lnSpc>
                <a:spcPts val="1436"/>
              </a:lnSpc>
            </a:pPr>
            <a:r>
              <a:rPr lang="en-US" sz="2873" spc="-37">
                <a:solidFill>
                  <a:srgbClr val="FFFFFF"/>
                </a:solidFill>
                <a:latin typeface="Montserrat"/>
                <a:ea typeface="Montserrat"/>
                <a:cs typeface="Montserrat"/>
                <a:sym typeface="Montserrat"/>
              </a:rPr>
              <a:t>which is obtained by subtracting the poor </a:t>
            </a:r>
          </a:p>
          <a:p>
            <a:pPr algn="l">
              <a:lnSpc>
                <a:spcPts val="4759"/>
              </a:lnSpc>
            </a:pPr>
            <a:r>
              <a:rPr lang="en-US" sz="2873" spc="-37">
                <a:solidFill>
                  <a:srgbClr val="FFFFFF"/>
                </a:solidFill>
                <a:latin typeface="Montserrat"/>
                <a:ea typeface="Montserrat"/>
                <a:cs typeface="Montserrat"/>
                <a:sym typeface="Montserrat"/>
              </a:rPr>
              <a:t>performance of the previous period from the </a:t>
            </a:r>
          </a:p>
          <a:p>
            <a:pPr algn="l">
              <a:lnSpc>
                <a:spcPts val="1436"/>
              </a:lnSpc>
            </a:pPr>
            <a:r>
              <a:rPr lang="en-US" sz="2873" spc="-37">
                <a:solidFill>
                  <a:srgbClr val="FFFFFF"/>
                </a:solidFill>
                <a:latin typeface="Montserrat"/>
                <a:ea typeface="Montserrat"/>
                <a:cs typeface="Montserrat"/>
                <a:sym typeface="Montserrat"/>
              </a:rPr>
              <a:t>current return level of the portfolio which </a:t>
            </a:r>
          </a:p>
          <a:p>
            <a:pPr algn="l">
              <a:lnSpc>
                <a:spcPts val="4756"/>
              </a:lnSpc>
            </a:pPr>
            <a:r>
              <a:rPr lang="en-US" sz="2877" spc="-37">
                <a:solidFill>
                  <a:srgbClr val="FFFFFF"/>
                </a:solidFill>
                <a:latin typeface="Montserrat"/>
                <a:ea typeface="Montserrat"/>
                <a:cs typeface="Montserrat"/>
                <a:sym typeface="Montserrat"/>
              </a:rPr>
              <a:t>performed well in the previous period in the </a:t>
            </a:r>
          </a:p>
          <a:p>
            <a:pPr algn="l">
              <a:lnSpc>
                <a:spcPts val="1448"/>
              </a:lnSpc>
            </a:pPr>
            <a:r>
              <a:rPr lang="en-US" sz="2873" spc="-37">
                <a:solidFill>
                  <a:srgbClr val="FFFFFF"/>
                </a:solidFill>
                <a:latin typeface="Montserrat"/>
                <a:ea typeface="Montserrat"/>
                <a:cs typeface="Montserrat"/>
                <a:sym typeface="Montserrat"/>
              </a:rPr>
              <a:t>market.</a:t>
            </a:r>
          </a:p>
          <a:p>
            <a:pPr algn="l">
              <a:lnSpc>
                <a:spcPts val="7184"/>
              </a:lnSpc>
            </a:pPr>
            <a:r>
              <a:rPr lang="en-US" sz="2873" spc="-37">
                <a:solidFill>
                  <a:srgbClr val="FFFFFF"/>
                </a:solidFill>
                <a:latin typeface="Montserrat"/>
                <a:ea typeface="Montserrat"/>
                <a:cs typeface="Montserrat"/>
                <a:sym typeface="Montserrat"/>
              </a:rPr>
              <a:t>The four-factor model is more widely used in </a:t>
            </a:r>
          </a:p>
          <a:p>
            <a:pPr algn="l">
              <a:lnSpc>
                <a:spcPts val="1436"/>
              </a:lnSpc>
            </a:pPr>
            <a:r>
              <a:rPr lang="en-US" sz="2873" spc="-37">
                <a:solidFill>
                  <a:srgbClr val="FFFFFF"/>
                </a:solidFill>
                <a:latin typeface="Montserrat"/>
                <a:ea typeface="Montserrat"/>
                <a:cs typeface="Montserrat"/>
                <a:sym typeface="Montserrat"/>
              </a:rPr>
              <a:t>measuring the level of excess return of </a:t>
            </a:r>
          </a:p>
          <a:p>
            <a:pPr algn="l">
              <a:lnSpc>
                <a:spcPts val="4759"/>
              </a:lnSpc>
            </a:pPr>
            <a:r>
              <a:rPr lang="en-US" sz="2873" spc="-37">
                <a:solidFill>
                  <a:srgbClr val="FFFFFF"/>
                </a:solidFill>
                <a:latin typeface="Montserrat"/>
                <a:ea typeface="Montserrat"/>
                <a:cs typeface="Montserrat"/>
                <a:sym typeface="Montserrat"/>
              </a:rPr>
              <a:t>investment funds.</a:t>
            </a:r>
          </a:p>
        </p:txBody>
      </p:sp>
      <p:grpSp>
        <p:nvGrpSpPr>
          <p:cNvPr id="8" name="Group 8"/>
          <p:cNvGrpSpPr>
            <a:grpSpLocks noChangeAspect="1"/>
          </p:cNvGrpSpPr>
          <p:nvPr/>
        </p:nvGrpSpPr>
        <p:grpSpPr>
          <a:xfrm>
            <a:off x="0" y="0"/>
            <a:ext cx="18288000" cy="10287000"/>
            <a:chOff x="0" y="0"/>
            <a:chExt cx="18288000" cy="10287000"/>
          </a:xfrm>
        </p:grpSpPr>
        <p:sp>
          <p:nvSpPr>
            <p:cNvPr id="9" name="Freeform 9"/>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10" name="Freeform 10"/>
          <p:cNvSpPr/>
          <p:nvPr/>
        </p:nvSpPr>
        <p:spPr>
          <a:xfrm>
            <a:off x="0" y="19"/>
            <a:ext cx="18288000" cy="10286981"/>
          </a:xfrm>
          <a:custGeom>
            <a:avLst/>
            <a:gdLst/>
            <a:ahLst/>
            <a:cxnLst/>
            <a:rect l="l" t="t" r="r" b="b"/>
            <a:pathLst>
              <a:path w="18288000" h="10286981">
                <a:moveTo>
                  <a:pt x="0" y="0"/>
                </a:moveTo>
                <a:lnTo>
                  <a:pt x="18288000" y="0"/>
                </a:lnTo>
                <a:lnTo>
                  <a:pt x="18288000" y="10286981"/>
                </a:lnTo>
                <a:lnTo>
                  <a:pt x="0" y="10286981"/>
                </a:lnTo>
                <a:lnTo>
                  <a:pt x="0" y="0"/>
                </a:lnTo>
                <a:close/>
              </a:path>
            </a:pathLst>
          </a:custGeom>
          <a:blipFill>
            <a:blip r:embed="rId3"/>
            <a:stretch>
              <a:fillRect/>
            </a:stretch>
          </a:blipFill>
        </p:spPr>
      </p:sp>
      <p:grpSp>
        <p:nvGrpSpPr>
          <p:cNvPr id="11" name="Group 11"/>
          <p:cNvGrpSpPr/>
          <p:nvPr/>
        </p:nvGrpSpPr>
        <p:grpSpPr>
          <a:xfrm>
            <a:off x="3275078" y="2032978"/>
            <a:ext cx="12082294" cy="2474223"/>
            <a:chOff x="-10009" y="-85725"/>
            <a:chExt cx="3182168" cy="651647"/>
          </a:xfrm>
        </p:grpSpPr>
        <p:sp>
          <p:nvSpPr>
            <p:cNvPr id="12" name="Freeform 12"/>
            <p:cNvSpPr/>
            <p:nvPr/>
          </p:nvSpPr>
          <p:spPr>
            <a:xfrm>
              <a:off x="-10009" y="-18824"/>
              <a:ext cx="3172159" cy="565922"/>
            </a:xfrm>
            <a:custGeom>
              <a:avLst/>
              <a:gdLst/>
              <a:ahLst/>
              <a:cxnLst/>
              <a:rect l="l" t="t" r="r" b="b"/>
              <a:pathLst>
                <a:path w="3172159" h="565922">
                  <a:moveTo>
                    <a:pt x="32782" y="0"/>
                  </a:moveTo>
                  <a:lnTo>
                    <a:pt x="3139377" y="0"/>
                  </a:lnTo>
                  <a:cubicBezTo>
                    <a:pt x="3148071" y="0"/>
                    <a:pt x="3156409" y="3454"/>
                    <a:pt x="3162557" y="9602"/>
                  </a:cubicBezTo>
                  <a:cubicBezTo>
                    <a:pt x="3168705" y="15750"/>
                    <a:pt x="3172159" y="24088"/>
                    <a:pt x="3172159" y="32782"/>
                  </a:cubicBezTo>
                  <a:lnTo>
                    <a:pt x="3172159" y="533140"/>
                  </a:lnTo>
                  <a:cubicBezTo>
                    <a:pt x="3172159" y="541834"/>
                    <a:pt x="3168705" y="550173"/>
                    <a:pt x="3162557" y="556320"/>
                  </a:cubicBezTo>
                  <a:cubicBezTo>
                    <a:pt x="3156409" y="562468"/>
                    <a:pt x="3148071" y="565922"/>
                    <a:pt x="3139377" y="565922"/>
                  </a:cubicBezTo>
                  <a:lnTo>
                    <a:pt x="32782" y="565922"/>
                  </a:lnTo>
                  <a:cubicBezTo>
                    <a:pt x="24088" y="565922"/>
                    <a:pt x="15750" y="562468"/>
                    <a:pt x="9602" y="556320"/>
                  </a:cubicBezTo>
                  <a:cubicBezTo>
                    <a:pt x="3454" y="550173"/>
                    <a:pt x="0" y="541834"/>
                    <a:pt x="0" y="533140"/>
                  </a:cubicBezTo>
                  <a:lnTo>
                    <a:pt x="0" y="32782"/>
                  </a:lnTo>
                  <a:cubicBezTo>
                    <a:pt x="0" y="24088"/>
                    <a:pt x="3454" y="15750"/>
                    <a:pt x="9602" y="9602"/>
                  </a:cubicBezTo>
                  <a:cubicBezTo>
                    <a:pt x="15750" y="3454"/>
                    <a:pt x="24088" y="0"/>
                    <a:pt x="32782" y="0"/>
                  </a:cubicBezTo>
                  <a:close/>
                </a:path>
              </a:pathLst>
            </a:custGeom>
            <a:solidFill>
              <a:srgbClr val="FFAB40"/>
            </a:solidFill>
          </p:spPr>
          <p:txBody>
            <a:bodyPr/>
            <a:lstStyle/>
            <a:p>
              <a:endParaRPr lang="en-IN" dirty="0"/>
            </a:p>
          </p:txBody>
        </p:sp>
        <mc:AlternateContent xmlns:mc="http://schemas.openxmlformats.org/markup-compatibility/2006" xmlns:a14="http://schemas.microsoft.com/office/drawing/2010/main">
          <mc:Choice Requires="a14">
            <p:sp>
              <p:nvSpPr>
                <p:cNvPr id="13" name="TextBox 13"/>
                <p:cNvSpPr txBox="1"/>
                <p:nvPr/>
              </p:nvSpPr>
              <p:spPr>
                <a:xfrm>
                  <a:off x="0" y="-85725"/>
                  <a:ext cx="3172159" cy="651647"/>
                </a:xfrm>
                <a:prstGeom prst="rect">
                  <a:avLst/>
                </a:prstGeom>
              </p:spPr>
              <p:txBody>
                <a:bodyPr lIns="50800" tIns="50800" rIns="50800" bIns="50800" rtlCol="0" anchor="ctr"/>
                <a:lstStyle/>
                <a:p>
                  <a:pPr algn="ctr">
                    <a:lnSpc>
                      <a:spcPts val="4090"/>
                    </a:lnSpc>
                  </a:pPr>
                  <a:r>
                    <a:rPr lang="en-US" sz="2590" b="1" spc="-23" dirty="0">
                      <a:solidFill>
                        <a:srgbClr val="FFFFFF"/>
                      </a:solidFill>
                      <a:latin typeface="Montserrat Bold"/>
                      <a:ea typeface="Montserrat Bold"/>
                      <a:cs typeface="Montserrat Bold"/>
                      <a:sym typeface="Montserrat Bold"/>
                    </a:rPr>
                    <a:t>Hypothesis</a:t>
                  </a:r>
                </a:p>
                <a:p>
                  <a:pPr marL="559360" lvl="1" indent="-279680" algn="ctr">
                    <a:lnSpc>
                      <a:spcPts val="4090"/>
                    </a:lnSpc>
                    <a:buFont typeface="Arial"/>
                    <a:buChar char="•"/>
                  </a:pPr>
                  <a14:m>
                    <m:oMath xmlns:m="http://schemas.openxmlformats.org/officeDocument/2006/math">
                      <m:sSub>
                        <m:sSubPr>
                          <m:ctrlPr>
                            <a:rPr lang="en-US" sz="3200" b="0" i="1" spc="-23" smtClean="0">
                              <a:solidFill>
                                <a:srgbClr val="FFFFFF"/>
                              </a:solidFill>
                              <a:latin typeface="Cambria Math" panose="02040503050406030204" pitchFamily="18" charset="0"/>
                              <a:ea typeface="Montserrat"/>
                              <a:cs typeface="Montserrat"/>
                              <a:sym typeface="Montserrat"/>
                            </a:rPr>
                          </m:ctrlPr>
                        </m:sSubPr>
                        <m:e>
                          <m:r>
                            <a:rPr lang="en-US" sz="3200" b="0" i="1" spc="-23" smtClean="0">
                              <a:solidFill>
                                <a:srgbClr val="FFFFFF"/>
                              </a:solidFill>
                              <a:latin typeface="Cambria Math" panose="02040503050406030204" pitchFamily="18" charset="0"/>
                              <a:ea typeface="Montserrat"/>
                              <a:cs typeface="Montserrat"/>
                              <a:sym typeface="Montserrat"/>
                            </a:rPr>
                            <m:t>𝛼</m:t>
                          </m:r>
                        </m:e>
                        <m:sub>
                          <m:r>
                            <a:rPr lang="en-US" sz="3200" b="0" i="1" spc="-23" smtClean="0">
                              <a:solidFill>
                                <a:srgbClr val="FFFFFF"/>
                              </a:solidFill>
                              <a:latin typeface="Cambria Math" panose="02040503050406030204" pitchFamily="18" charset="0"/>
                              <a:ea typeface="Montserrat"/>
                              <a:cs typeface="Montserrat"/>
                              <a:sym typeface="Montserrat"/>
                            </a:rPr>
                            <m:t>𝑖</m:t>
                          </m:r>
                        </m:sub>
                      </m:sSub>
                      <m:r>
                        <a:rPr lang="en-US" sz="3200" b="0" i="1" spc="-23" smtClean="0">
                          <a:solidFill>
                            <a:srgbClr val="FFFFFF"/>
                          </a:solidFill>
                          <a:latin typeface="Cambria Math" panose="02040503050406030204" pitchFamily="18" charset="0"/>
                          <a:ea typeface="Montserrat"/>
                          <a:cs typeface="Montserrat"/>
                          <a:sym typeface="Montserrat"/>
                        </a:rPr>
                        <m:t>=0    </m:t>
                      </m:r>
                      <m:r>
                        <a:rPr lang="en-US" sz="3200" b="0" i="1" spc="-23" smtClean="0">
                          <a:solidFill>
                            <a:srgbClr val="FFFFFF"/>
                          </a:solidFill>
                          <a:latin typeface="Cambria Math" panose="02040503050406030204" pitchFamily="18" charset="0"/>
                          <a:ea typeface="Montserrat"/>
                          <a:cs typeface="Montserrat"/>
                          <a:sym typeface="Montserrat"/>
                        </a:rPr>
                        <m:t>𝑉𝑆</m:t>
                      </m:r>
                      <m:r>
                        <a:rPr lang="en-US" sz="3200" b="0" i="1" spc="-23" smtClean="0">
                          <a:solidFill>
                            <a:srgbClr val="FFFFFF"/>
                          </a:solidFill>
                          <a:latin typeface="Cambria Math" panose="02040503050406030204" pitchFamily="18" charset="0"/>
                          <a:ea typeface="Montserrat"/>
                          <a:cs typeface="Montserrat"/>
                          <a:sym typeface="Montserrat"/>
                        </a:rPr>
                        <m:t>   </m:t>
                      </m:r>
                      <m:sSub>
                        <m:sSubPr>
                          <m:ctrlPr>
                            <a:rPr lang="en-US" sz="3200" b="0" i="1" spc="-23" smtClean="0">
                              <a:solidFill>
                                <a:srgbClr val="FFFFFF"/>
                              </a:solidFill>
                              <a:latin typeface="Cambria Math" panose="02040503050406030204" pitchFamily="18" charset="0"/>
                              <a:ea typeface="Montserrat"/>
                              <a:cs typeface="Montserrat"/>
                              <a:sym typeface="Montserrat"/>
                            </a:rPr>
                          </m:ctrlPr>
                        </m:sSubPr>
                        <m:e>
                          <m:r>
                            <a:rPr lang="en-US" sz="3200" b="0" i="1" spc="-23" smtClean="0">
                              <a:solidFill>
                                <a:srgbClr val="FFFFFF"/>
                              </a:solidFill>
                              <a:latin typeface="Cambria Math" panose="02040503050406030204" pitchFamily="18" charset="0"/>
                              <a:ea typeface="Montserrat"/>
                              <a:cs typeface="Montserrat"/>
                              <a:sym typeface="Montserrat"/>
                            </a:rPr>
                            <m:t>𝛼</m:t>
                          </m:r>
                        </m:e>
                        <m:sub>
                          <m:r>
                            <a:rPr lang="en-US" sz="3200" b="0" i="1" spc="-23" smtClean="0">
                              <a:solidFill>
                                <a:srgbClr val="FFFFFF"/>
                              </a:solidFill>
                              <a:latin typeface="Cambria Math" panose="02040503050406030204" pitchFamily="18" charset="0"/>
                              <a:ea typeface="Montserrat"/>
                              <a:cs typeface="Montserrat"/>
                              <a:sym typeface="Montserrat"/>
                            </a:rPr>
                            <m:t>𝑖</m:t>
                          </m:r>
                        </m:sub>
                      </m:sSub>
                      <m:r>
                        <a:rPr lang="en-US" sz="3200" b="0" i="1" spc="-23" smtClean="0">
                          <a:solidFill>
                            <a:srgbClr val="FFFFFF"/>
                          </a:solidFill>
                          <a:latin typeface="Cambria Math" panose="02040503050406030204" pitchFamily="18" charset="0"/>
                          <a:ea typeface="Montserrat"/>
                          <a:cs typeface="Montserrat"/>
                          <a:sym typeface="Montserrat"/>
                        </a:rPr>
                        <m:t> </m:t>
                      </m:r>
                      <m:r>
                        <a:rPr lang="en-US" sz="3200" b="0" i="1" spc="-23" smtClean="0">
                          <a:solidFill>
                            <a:srgbClr val="FFFFFF"/>
                          </a:solidFill>
                          <a:latin typeface="Cambria Math" panose="02040503050406030204" pitchFamily="18" charset="0"/>
                          <a:ea typeface="Cambria Math" panose="02040503050406030204" pitchFamily="18" charset="0"/>
                          <a:cs typeface="Montserrat"/>
                          <a:sym typeface="Montserrat"/>
                        </a:rPr>
                        <m:t>≠0</m:t>
                      </m:r>
                    </m:oMath>
                  </a14:m>
                  <a:r>
                    <a:rPr lang="en-US" sz="3200" spc="-23" dirty="0">
                      <a:solidFill>
                        <a:srgbClr val="FFFFFF"/>
                      </a:solidFill>
                      <a:latin typeface="Montserrat"/>
                      <a:ea typeface="Montserrat"/>
                      <a:cs typeface="Montserrat"/>
                      <a:sym typeface="Montserrat"/>
                    </a:rPr>
                    <a:t> </a:t>
                  </a:r>
                </a:p>
                <a:p>
                  <a:pPr algn="ctr">
                    <a:lnSpc>
                      <a:spcPts val="4090"/>
                    </a:lnSpc>
                  </a:pPr>
                  <a:endParaRPr lang="en-US" sz="2590" spc="-23" dirty="0">
                    <a:solidFill>
                      <a:srgbClr val="FFFFFF"/>
                    </a:solidFill>
                    <a:latin typeface="Montserrat"/>
                    <a:ea typeface="Montserrat"/>
                    <a:cs typeface="Montserrat"/>
                    <a:sym typeface="Montserrat"/>
                  </a:endParaRPr>
                </a:p>
              </p:txBody>
            </p:sp>
          </mc:Choice>
          <mc:Fallback xmlns="">
            <p:sp>
              <p:nvSpPr>
                <p:cNvPr id="13" name="TextBox 13"/>
                <p:cNvSpPr txBox="1">
                  <a:spLocks noRot="1" noChangeAspect="1" noMove="1" noResize="1" noEditPoints="1" noAdjustHandles="1" noChangeArrowheads="1" noChangeShapeType="1" noTextEdit="1"/>
                </p:cNvSpPr>
                <p:nvPr/>
              </p:nvSpPr>
              <p:spPr>
                <a:xfrm>
                  <a:off x="0" y="-85725"/>
                  <a:ext cx="3172159" cy="651647"/>
                </a:xfrm>
                <a:prstGeom prst="rect">
                  <a:avLst/>
                </a:prstGeom>
                <a:blipFill>
                  <a:blip r:embed="rId4"/>
                  <a:stretch>
                    <a:fillRect/>
                  </a:stretch>
                </a:blipFill>
              </p:spPr>
              <p:txBody>
                <a:bodyPr/>
                <a:lstStyle/>
                <a:p>
                  <a:r>
                    <a:rPr lang="en-IN">
                      <a:noFill/>
                    </a:rPr>
                    <a:t> </a:t>
                  </a:r>
                </a:p>
              </p:txBody>
            </p:sp>
          </mc:Fallback>
        </mc:AlternateContent>
      </p:grpSp>
      <p:sp>
        <p:nvSpPr>
          <p:cNvPr id="14" name="AutoShape 14"/>
          <p:cNvSpPr/>
          <p:nvPr/>
        </p:nvSpPr>
        <p:spPr>
          <a:xfrm flipH="1">
            <a:off x="9316273" y="4507201"/>
            <a:ext cx="7050" cy="636299"/>
          </a:xfrm>
          <a:prstGeom prst="line">
            <a:avLst/>
          </a:prstGeom>
          <a:ln w="76200" cap="flat">
            <a:solidFill>
              <a:srgbClr val="FFFFFF"/>
            </a:solidFill>
            <a:prstDash val="solid"/>
            <a:headEnd type="none" w="sm" len="sm"/>
            <a:tailEnd type="arrow" w="med" len="sm"/>
          </a:ln>
        </p:spPr>
      </p:sp>
      <p:grpSp>
        <p:nvGrpSpPr>
          <p:cNvPr id="15" name="Group 15"/>
          <p:cNvGrpSpPr/>
          <p:nvPr/>
        </p:nvGrpSpPr>
        <p:grpSpPr>
          <a:xfrm>
            <a:off x="3294127" y="5143500"/>
            <a:ext cx="12044291" cy="1752816"/>
            <a:chOff x="0" y="0"/>
            <a:chExt cx="3172159" cy="461647"/>
          </a:xfrm>
        </p:grpSpPr>
        <p:sp>
          <p:nvSpPr>
            <p:cNvPr id="16" name="Freeform 16"/>
            <p:cNvSpPr/>
            <p:nvPr/>
          </p:nvSpPr>
          <p:spPr>
            <a:xfrm>
              <a:off x="0" y="0"/>
              <a:ext cx="3172159" cy="461647"/>
            </a:xfrm>
            <a:custGeom>
              <a:avLst/>
              <a:gdLst/>
              <a:ahLst/>
              <a:cxnLst/>
              <a:rect l="l" t="t" r="r" b="b"/>
              <a:pathLst>
                <a:path w="3172159" h="461647">
                  <a:moveTo>
                    <a:pt x="32782" y="0"/>
                  </a:moveTo>
                  <a:lnTo>
                    <a:pt x="3139377" y="0"/>
                  </a:lnTo>
                  <a:cubicBezTo>
                    <a:pt x="3148071" y="0"/>
                    <a:pt x="3156409" y="3454"/>
                    <a:pt x="3162557" y="9602"/>
                  </a:cubicBezTo>
                  <a:cubicBezTo>
                    <a:pt x="3168705" y="15750"/>
                    <a:pt x="3172159" y="24088"/>
                    <a:pt x="3172159" y="32782"/>
                  </a:cubicBezTo>
                  <a:lnTo>
                    <a:pt x="3172159" y="428865"/>
                  </a:lnTo>
                  <a:cubicBezTo>
                    <a:pt x="3172159" y="437559"/>
                    <a:pt x="3168705" y="445897"/>
                    <a:pt x="3162557" y="452045"/>
                  </a:cubicBezTo>
                  <a:cubicBezTo>
                    <a:pt x="3156409" y="458193"/>
                    <a:pt x="3148071" y="461647"/>
                    <a:pt x="3139377" y="461647"/>
                  </a:cubicBezTo>
                  <a:lnTo>
                    <a:pt x="32782" y="461647"/>
                  </a:lnTo>
                  <a:cubicBezTo>
                    <a:pt x="24088" y="461647"/>
                    <a:pt x="15750" y="458193"/>
                    <a:pt x="9602" y="452045"/>
                  </a:cubicBezTo>
                  <a:cubicBezTo>
                    <a:pt x="3454" y="445897"/>
                    <a:pt x="0" y="437559"/>
                    <a:pt x="0" y="428865"/>
                  </a:cubicBezTo>
                  <a:lnTo>
                    <a:pt x="0" y="32782"/>
                  </a:lnTo>
                  <a:cubicBezTo>
                    <a:pt x="0" y="24088"/>
                    <a:pt x="3454" y="15750"/>
                    <a:pt x="9602" y="9602"/>
                  </a:cubicBezTo>
                  <a:cubicBezTo>
                    <a:pt x="15750" y="3454"/>
                    <a:pt x="24088" y="0"/>
                    <a:pt x="32782" y="0"/>
                  </a:cubicBezTo>
                  <a:close/>
                </a:path>
              </a:pathLst>
            </a:custGeom>
            <a:solidFill>
              <a:srgbClr val="FFAB40"/>
            </a:solidFill>
          </p:spPr>
        </p:sp>
        <p:sp>
          <p:nvSpPr>
            <p:cNvPr id="17" name="TextBox 17"/>
            <p:cNvSpPr txBox="1"/>
            <p:nvPr/>
          </p:nvSpPr>
          <p:spPr>
            <a:xfrm>
              <a:off x="0" y="-85725"/>
              <a:ext cx="3172159" cy="547372"/>
            </a:xfrm>
            <a:prstGeom prst="rect">
              <a:avLst/>
            </a:prstGeom>
          </p:spPr>
          <p:txBody>
            <a:bodyPr lIns="50800" tIns="50800" rIns="50800" bIns="50800" rtlCol="0" anchor="ctr"/>
            <a:lstStyle/>
            <a:p>
              <a:pPr algn="ctr">
                <a:lnSpc>
                  <a:spcPts val="4090"/>
                </a:lnSpc>
              </a:pPr>
              <a:endParaRPr/>
            </a:p>
          </p:txBody>
        </p:sp>
      </p:grpSp>
      <p:grpSp>
        <p:nvGrpSpPr>
          <p:cNvPr id="18" name="Group 18"/>
          <p:cNvGrpSpPr/>
          <p:nvPr/>
        </p:nvGrpSpPr>
        <p:grpSpPr>
          <a:xfrm>
            <a:off x="3313081" y="7798090"/>
            <a:ext cx="12044291" cy="1634386"/>
            <a:chOff x="0" y="0"/>
            <a:chExt cx="3172159" cy="430455"/>
          </a:xfrm>
        </p:grpSpPr>
        <p:sp>
          <p:nvSpPr>
            <p:cNvPr id="19" name="Freeform 19"/>
            <p:cNvSpPr/>
            <p:nvPr/>
          </p:nvSpPr>
          <p:spPr>
            <a:xfrm>
              <a:off x="0" y="0"/>
              <a:ext cx="3172159" cy="430455"/>
            </a:xfrm>
            <a:custGeom>
              <a:avLst/>
              <a:gdLst/>
              <a:ahLst/>
              <a:cxnLst/>
              <a:rect l="l" t="t" r="r" b="b"/>
              <a:pathLst>
                <a:path w="3172159" h="430455">
                  <a:moveTo>
                    <a:pt x="32782" y="0"/>
                  </a:moveTo>
                  <a:lnTo>
                    <a:pt x="3139377" y="0"/>
                  </a:lnTo>
                  <a:cubicBezTo>
                    <a:pt x="3148071" y="0"/>
                    <a:pt x="3156409" y="3454"/>
                    <a:pt x="3162557" y="9602"/>
                  </a:cubicBezTo>
                  <a:cubicBezTo>
                    <a:pt x="3168705" y="15750"/>
                    <a:pt x="3172159" y="24088"/>
                    <a:pt x="3172159" y="32782"/>
                  </a:cubicBezTo>
                  <a:lnTo>
                    <a:pt x="3172159" y="397673"/>
                  </a:lnTo>
                  <a:cubicBezTo>
                    <a:pt x="3172159" y="406368"/>
                    <a:pt x="3168705" y="414706"/>
                    <a:pt x="3162557" y="420854"/>
                  </a:cubicBezTo>
                  <a:cubicBezTo>
                    <a:pt x="3156409" y="427002"/>
                    <a:pt x="3148071" y="430455"/>
                    <a:pt x="3139377" y="430455"/>
                  </a:cubicBezTo>
                  <a:lnTo>
                    <a:pt x="32782" y="430455"/>
                  </a:lnTo>
                  <a:cubicBezTo>
                    <a:pt x="24088" y="430455"/>
                    <a:pt x="15750" y="427002"/>
                    <a:pt x="9602" y="420854"/>
                  </a:cubicBezTo>
                  <a:cubicBezTo>
                    <a:pt x="3454" y="414706"/>
                    <a:pt x="0" y="406368"/>
                    <a:pt x="0" y="397673"/>
                  </a:cubicBezTo>
                  <a:lnTo>
                    <a:pt x="0" y="32782"/>
                  </a:lnTo>
                  <a:cubicBezTo>
                    <a:pt x="0" y="24088"/>
                    <a:pt x="3454" y="15750"/>
                    <a:pt x="9602" y="9602"/>
                  </a:cubicBezTo>
                  <a:cubicBezTo>
                    <a:pt x="15750" y="3454"/>
                    <a:pt x="24088" y="0"/>
                    <a:pt x="32782" y="0"/>
                  </a:cubicBezTo>
                  <a:close/>
                </a:path>
              </a:pathLst>
            </a:custGeom>
            <a:solidFill>
              <a:srgbClr val="FFAB40"/>
            </a:solidFill>
          </p:spPr>
        </p:sp>
        <p:sp>
          <p:nvSpPr>
            <p:cNvPr id="20" name="TextBox 20"/>
            <p:cNvSpPr txBox="1"/>
            <p:nvPr/>
          </p:nvSpPr>
          <p:spPr>
            <a:xfrm>
              <a:off x="0" y="-85725"/>
              <a:ext cx="3172159" cy="516180"/>
            </a:xfrm>
            <a:prstGeom prst="rect">
              <a:avLst/>
            </a:prstGeom>
          </p:spPr>
          <p:txBody>
            <a:bodyPr lIns="50800" tIns="50800" rIns="50800" bIns="50800" rtlCol="0" anchor="ctr"/>
            <a:lstStyle/>
            <a:p>
              <a:pPr algn="ctr">
                <a:lnSpc>
                  <a:spcPts val="4090"/>
                </a:lnSpc>
              </a:pPr>
              <a:endParaRPr/>
            </a:p>
            <a:p>
              <a:pPr algn="ctr">
                <a:lnSpc>
                  <a:spcPts val="4090"/>
                </a:lnSpc>
              </a:pPr>
              <a:endParaRPr/>
            </a:p>
          </p:txBody>
        </p:sp>
      </p:grpSp>
      <p:sp>
        <p:nvSpPr>
          <p:cNvPr id="21" name="TextBox 21"/>
          <p:cNvSpPr txBox="1"/>
          <p:nvPr/>
        </p:nvSpPr>
        <p:spPr>
          <a:xfrm>
            <a:off x="2230197" y="994627"/>
            <a:ext cx="11891271" cy="1242725"/>
          </a:xfrm>
          <a:prstGeom prst="rect">
            <a:avLst/>
          </a:prstGeom>
        </p:spPr>
        <p:txBody>
          <a:bodyPr lIns="0" tIns="0" rIns="0" bIns="0" rtlCol="0" anchor="t">
            <a:spAutoFit/>
          </a:bodyPr>
          <a:lstStyle/>
          <a:p>
            <a:pPr algn="l">
              <a:lnSpc>
                <a:spcPts val="5003"/>
              </a:lnSpc>
              <a:spcBef>
                <a:spcPct val="0"/>
              </a:spcBef>
            </a:pPr>
            <a:r>
              <a:rPr lang="en-US" sz="3573" b="1" u="sng" spc="-28" dirty="0">
                <a:solidFill>
                  <a:srgbClr val="FFAB40"/>
                </a:solidFill>
                <a:latin typeface="Montserrat Bold"/>
                <a:ea typeface="Montserrat Bold"/>
                <a:cs typeface="Montserrat Bold"/>
                <a:sym typeface="Montserrat Bold"/>
              </a:rPr>
              <a:t>FALSE DISCOVERY RATE METHOD SIMULATION STEPS:-</a:t>
            </a:r>
          </a:p>
        </p:txBody>
      </p:sp>
      <p:sp>
        <p:nvSpPr>
          <p:cNvPr id="22" name="TextBox 22"/>
          <p:cNvSpPr txBox="1"/>
          <p:nvPr/>
        </p:nvSpPr>
        <p:spPr>
          <a:xfrm>
            <a:off x="3294127" y="5403729"/>
            <a:ext cx="12044291" cy="988732"/>
          </a:xfrm>
          <a:prstGeom prst="rect">
            <a:avLst/>
          </a:prstGeom>
        </p:spPr>
        <p:txBody>
          <a:bodyPr lIns="0" tIns="0" rIns="0" bIns="0" rtlCol="0" anchor="t">
            <a:spAutoFit/>
          </a:bodyPr>
          <a:lstStyle/>
          <a:p>
            <a:pPr algn="ctr">
              <a:lnSpc>
                <a:spcPts val="4023"/>
              </a:lnSpc>
              <a:spcBef>
                <a:spcPct val="0"/>
              </a:spcBef>
            </a:pPr>
            <a:r>
              <a:rPr lang="en-US" sz="2873" b="1" spc="-22" dirty="0">
                <a:solidFill>
                  <a:srgbClr val="FFFFFF"/>
                </a:solidFill>
                <a:latin typeface="Montserrat Bold"/>
                <a:ea typeface="Montserrat Bold"/>
                <a:cs typeface="Montserrat Bold"/>
                <a:sym typeface="Montserrat Bold"/>
              </a:rPr>
              <a:t>Conduct Multiple Hypothesis Tests</a:t>
            </a:r>
          </a:p>
          <a:p>
            <a:pPr algn="ctr">
              <a:lnSpc>
                <a:spcPts val="4023"/>
              </a:lnSpc>
              <a:spcBef>
                <a:spcPct val="0"/>
              </a:spcBef>
            </a:pPr>
            <a:r>
              <a:rPr lang="en-US" sz="2873" spc="-22" dirty="0">
                <a:solidFill>
                  <a:srgbClr val="FFFFFF"/>
                </a:solidFill>
                <a:latin typeface="Montserrat"/>
                <a:ea typeface="Montserrat"/>
                <a:cs typeface="Montserrat"/>
                <a:sym typeface="Montserrat"/>
              </a:rPr>
              <a:t>Perform t-tests on each hypothesis and obtain the p values</a:t>
            </a:r>
          </a:p>
        </p:txBody>
      </p:sp>
      <p:sp>
        <p:nvSpPr>
          <p:cNvPr id="23" name="TextBox 23"/>
          <p:cNvSpPr txBox="1"/>
          <p:nvPr/>
        </p:nvSpPr>
        <p:spPr>
          <a:xfrm>
            <a:off x="3313081" y="8059598"/>
            <a:ext cx="12044291" cy="1498630"/>
          </a:xfrm>
          <a:prstGeom prst="rect">
            <a:avLst/>
          </a:prstGeom>
        </p:spPr>
        <p:txBody>
          <a:bodyPr lIns="0" tIns="0" rIns="0" bIns="0" rtlCol="0" anchor="t">
            <a:spAutoFit/>
          </a:bodyPr>
          <a:lstStyle/>
          <a:p>
            <a:pPr algn="ctr">
              <a:lnSpc>
                <a:spcPts val="4023"/>
              </a:lnSpc>
              <a:spcBef>
                <a:spcPct val="0"/>
              </a:spcBef>
            </a:pPr>
            <a:r>
              <a:rPr lang="en-US" sz="2873" b="1" spc="-22" dirty="0">
                <a:solidFill>
                  <a:srgbClr val="FFFFFF"/>
                </a:solidFill>
                <a:latin typeface="Montserrat Bold"/>
                <a:ea typeface="Montserrat Bold"/>
                <a:cs typeface="Montserrat Bold"/>
                <a:sym typeface="Montserrat Bold"/>
              </a:rPr>
              <a:t>Calculate p-values</a:t>
            </a:r>
          </a:p>
          <a:p>
            <a:pPr marL="620459" lvl="1" indent="-310230" algn="ctr">
              <a:lnSpc>
                <a:spcPts val="4023"/>
              </a:lnSpc>
              <a:spcBef>
                <a:spcPct val="0"/>
              </a:spcBef>
              <a:buFont typeface="Arial"/>
              <a:buChar char="•"/>
            </a:pPr>
            <a:r>
              <a:rPr lang="en-US" sz="2873" spc="-22" dirty="0">
                <a:solidFill>
                  <a:srgbClr val="FFFFFF"/>
                </a:solidFill>
                <a:latin typeface="Montserrat"/>
                <a:ea typeface="Montserrat"/>
                <a:cs typeface="Montserrat"/>
                <a:sym typeface="Montserrat"/>
              </a:rPr>
              <a:t>Calculate p-values  and for each test.</a:t>
            </a:r>
          </a:p>
          <a:p>
            <a:pPr algn="ctr">
              <a:lnSpc>
                <a:spcPts val="4023"/>
              </a:lnSpc>
              <a:spcBef>
                <a:spcPct val="0"/>
              </a:spcBef>
            </a:pPr>
            <a:endParaRPr lang="en-US" sz="2873" spc="-22" dirty="0">
              <a:solidFill>
                <a:srgbClr val="FFFFFF"/>
              </a:solidFill>
              <a:latin typeface="Montserrat"/>
              <a:ea typeface="Montserrat"/>
              <a:cs typeface="Montserrat"/>
              <a:sym typeface="Montserrat"/>
            </a:endParaRPr>
          </a:p>
        </p:txBody>
      </p:sp>
      <p:sp>
        <p:nvSpPr>
          <p:cNvPr id="24" name="AutoShape 24"/>
          <p:cNvSpPr/>
          <p:nvPr/>
        </p:nvSpPr>
        <p:spPr>
          <a:xfrm flipH="1">
            <a:off x="9297223" y="6896316"/>
            <a:ext cx="19050" cy="901774"/>
          </a:xfrm>
          <a:prstGeom prst="line">
            <a:avLst/>
          </a:prstGeom>
          <a:ln w="76200" cap="flat">
            <a:solidFill>
              <a:srgbClr val="FFFFFF"/>
            </a:solidFill>
            <a:prstDash val="solid"/>
            <a:headEnd type="none" w="sm" len="sm"/>
            <a:tailEnd type="arrow" w="med" len="sm"/>
          </a:ln>
        </p:spPr>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AutoShape 3"/>
          <p:cNvSpPr/>
          <p:nvPr/>
        </p:nvSpPr>
        <p:spPr>
          <a:xfrm>
            <a:off x="9144000" y="0"/>
            <a:ext cx="0" cy="1028700"/>
          </a:xfrm>
          <a:prstGeom prst="line">
            <a:avLst/>
          </a:prstGeom>
          <a:ln w="76200" cap="flat">
            <a:solidFill>
              <a:srgbClr val="FFFFFF"/>
            </a:solidFill>
            <a:prstDash val="solid"/>
            <a:headEnd type="none" w="sm" len="sm"/>
            <a:tailEnd type="arrow" w="med" len="sm"/>
          </a:ln>
        </p:spPr>
      </p:sp>
      <p:sp>
        <p:nvSpPr>
          <p:cNvPr id="5" name="AutoShape 5"/>
          <p:cNvSpPr/>
          <p:nvPr/>
        </p:nvSpPr>
        <p:spPr>
          <a:xfrm>
            <a:off x="9140958" y="4874654"/>
            <a:ext cx="0" cy="1259966"/>
          </a:xfrm>
          <a:prstGeom prst="line">
            <a:avLst/>
          </a:prstGeom>
          <a:ln w="76200" cap="flat">
            <a:solidFill>
              <a:srgbClr val="FFFFFF"/>
            </a:solidFill>
            <a:prstDash val="solid"/>
            <a:headEnd type="none" w="sm" len="sm"/>
            <a:tailEnd type="arrow" w="med" len="sm"/>
          </a:ln>
        </p:spPr>
        <p:txBody>
          <a:bodyPr/>
          <a:lstStyle/>
          <a:p>
            <a:endParaRPr lang="en-IN" dirty="0"/>
          </a:p>
        </p:txBody>
      </p:sp>
      <p:grpSp>
        <p:nvGrpSpPr>
          <p:cNvPr id="6" name="Group 6"/>
          <p:cNvGrpSpPr/>
          <p:nvPr/>
        </p:nvGrpSpPr>
        <p:grpSpPr>
          <a:xfrm>
            <a:off x="3523746" y="1028319"/>
            <a:ext cx="11281368" cy="1387981"/>
            <a:chOff x="0" y="0"/>
            <a:chExt cx="2971225" cy="365559"/>
          </a:xfrm>
        </p:grpSpPr>
        <p:sp>
          <p:nvSpPr>
            <p:cNvPr id="7" name="Freeform 7"/>
            <p:cNvSpPr/>
            <p:nvPr/>
          </p:nvSpPr>
          <p:spPr>
            <a:xfrm>
              <a:off x="0" y="0"/>
              <a:ext cx="2971224" cy="365559"/>
            </a:xfrm>
            <a:custGeom>
              <a:avLst/>
              <a:gdLst/>
              <a:ahLst/>
              <a:cxnLst/>
              <a:rect l="l" t="t" r="r" b="b"/>
              <a:pathLst>
                <a:path w="2971224" h="365559">
                  <a:moveTo>
                    <a:pt x="34999" y="0"/>
                  </a:moveTo>
                  <a:lnTo>
                    <a:pt x="2936225" y="0"/>
                  </a:lnTo>
                  <a:cubicBezTo>
                    <a:pt x="2945508" y="0"/>
                    <a:pt x="2954410" y="3687"/>
                    <a:pt x="2960974" y="10251"/>
                  </a:cubicBezTo>
                  <a:cubicBezTo>
                    <a:pt x="2967537" y="16815"/>
                    <a:pt x="2971224" y="25717"/>
                    <a:pt x="2971224" y="34999"/>
                  </a:cubicBezTo>
                  <a:lnTo>
                    <a:pt x="2971224" y="330560"/>
                  </a:lnTo>
                  <a:cubicBezTo>
                    <a:pt x="2971224" y="349889"/>
                    <a:pt x="2955555" y="365559"/>
                    <a:pt x="2936225" y="365559"/>
                  </a:cubicBezTo>
                  <a:lnTo>
                    <a:pt x="34999" y="365559"/>
                  </a:lnTo>
                  <a:cubicBezTo>
                    <a:pt x="15670" y="365559"/>
                    <a:pt x="0" y="349889"/>
                    <a:pt x="0" y="330560"/>
                  </a:cubicBezTo>
                  <a:lnTo>
                    <a:pt x="0" y="34999"/>
                  </a:lnTo>
                  <a:cubicBezTo>
                    <a:pt x="0" y="15670"/>
                    <a:pt x="15670" y="0"/>
                    <a:pt x="34999" y="0"/>
                  </a:cubicBezTo>
                  <a:close/>
                </a:path>
              </a:pathLst>
            </a:custGeom>
            <a:solidFill>
              <a:srgbClr val="FFAB40"/>
            </a:solidFill>
          </p:spPr>
        </p:sp>
        <p:sp>
          <p:nvSpPr>
            <p:cNvPr id="8" name="TextBox 8"/>
            <p:cNvSpPr txBox="1"/>
            <p:nvPr/>
          </p:nvSpPr>
          <p:spPr>
            <a:xfrm>
              <a:off x="0" y="-85725"/>
              <a:ext cx="2971225" cy="451284"/>
            </a:xfrm>
            <a:prstGeom prst="rect">
              <a:avLst/>
            </a:prstGeom>
          </p:spPr>
          <p:txBody>
            <a:bodyPr lIns="50800" tIns="50800" rIns="50800" bIns="50800" rtlCol="0" anchor="ctr"/>
            <a:lstStyle/>
            <a:p>
              <a:pPr algn="ctr">
                <a:lnSpc>
                  <a:spcPts val="4090"/>
                </a:lnSpc>
              </a:pPr>
              <a:endParaRPr/>
            </a:p>
          </p:txBody>
        </p:sp>
      </p:grpSp>
      <p:grpSp>
        <p:nvGrpSpPr>
          <p:cNvPr id="9" name="Group 9"/>
          <p:cNvGrpSpPr/>
          <p:nvPr/>
        </p:nvGrpSpPr>
        <p:grpSpPr>
          <a:xfrm>
            <a:off x="3523742" y="3388231"/>
            <a:ext cx="11281368" cy="1486423"/>
            <a:chOff x="0" y="0"/>
            <a:chExt cx="2971225" cy="391486"/>
          </a:xfrm>
        </p:grpSpPr>
        <p:sp>
          <p:nvSpPr>
            <p:cNvPr id="10" name="Freeform 10"/>
            <p:cNvSpPr/>
            <p:nvPr/>
          </p:nvSpPr>
          <p:spPr>
            <a:xfrm>
              <a:off x="0" y="0"/>
              <a:ext cx="2971224" cy="391486"/>
            </a:xfrm>
            <a:custGeom>
              <a:avLst/>
              <a:gdLst/>
              <a:ahLst/>
              <a:cxnLst/>
              <a:rect l="l" t="t" r="r" b="b"/>
              <a:pathLst>
                <a:path w="2971224" h="391486">
                  <a:moveTo>
                    <a:pt x="34999" y="0"/>
                  </a:moveTo>
                  <a:lnTo>
                    <a:pt x="2936225" y="0"/>
                  </a:lnTo>
                  <a:cubicBezTo>
                    <a:pt x="2945508" y="0"/>
                    <a:pt x="2954410" y="3687"/>
                    <a:pt x="2960974" y="10251"/>
                  </a:cubicBezTo>
                  <a:cubicBezTo>
                    <a:pt x="2967537" y="16815"/>
                    <a:pt x="2971224" y="25717"/>
                    <a:pt x="2971224" y="34999"/>
                  </a:cubicBezTo>
                  <a:lnTo>
                    <a:pt x="2971224" y="356487"/>
                  </a:lnTo>
                  <a:cubicBezTo>
                    <a:pt x="2971224" y="375816"/>
                    <a:pt x="2955555" y="391486"/>
                    <a:pt x="2936225" y="391486"/>
                  </a:cubicBezTo>
                  <a:lnTo>
                    <a:pt x="34999" y="391486"/>
                  </a:lnTo>
                  <a:cubicBezTo>
                    <a:pt x="25717" y="391486"/>
                    <a:pt x="16815" y="387799"/>
                    <a:pt x="10251" y="381235"/>
                  </a:cubicBezTo>
                  <a:cubicBezTo>
                    <a:pt x="3687" y="374671"/>
                    <a:pt x="0" y="365769"/>
                    <a:pt x="0" y="356487"/>
                  </a:cubicBezTo>
                  <a:lnTo>
                    <a:pt x="0" y="34999"/>
                  </a:lnTo>
                  <a:cubicBezTo>
                    <a:pt x="0" y="15670"/>
                    <a:pt x="15670" y="0"/>
                    <a:pt x="34999" y="0"/>
                  </a:cubicBezTo>
                  <a:close/>
                </a:path>
              </a:pathLst>
            </a:custGeom>
            <a:solidFill>
              <a:srgbClr val="FFAB40"/>
            </a:solidFill>
          </p:spPr>
        </p:sp>
        <p:sp>
          <p:nvSpPr>
            <p:cNvPr id="11" name="TextBox 11"/>
            <p:cNvSpPr txBox="1"/>
            <p:nvPr/>
          </p:nvSpPr>
          <p:spPr>
            <a:xfrm>
              <a:off x="0" y="-85725"/>
              <a:ext cx="2971225" cy="477211"/>
            </a:xfrm>
            <a:prstGeom prst="rect">
              <a:avLst/>
            </a:prstGeom>
          </p:spPr>
          <p:txBody>
            <a:bodyPr lIns="50800" tIns="50800" rIns="50800" bIns="50800" rtlCol="0" anchor="ctr"/>
            <a:lstStyle/>
            <a:p>
              <a:pPr algn="ctr">
                <a:lnSpc>
                  <a:spcPts val="4090"/>
                </a:lnSpc>
              </a:pPr>
              <a:endParaRPr/>
            </a:p>
          </p:txBody>
        </p:sp>
      </p:grpSp>
      <p:grpSp>
        <p:nvGrpSpPr>
          <p:cNvPr id="12" name="Group 12"/>
          <p:cNvGrpSpPr/>
          <p:nvPr/>
        </p:nvGrpSpPr>
        <p:grpSpPr>
          <a:xfrm>
            <a:off x="3493791" y="6210300"/>
            <a:ext cx="11281368" cy="2663086"/>
            <a:chOff x="0" y="0"/>
            <a:chExt cx="2971225" cy="701389"/>
          </a:xfrm>
        </p:grpSpPr>
        <p:sp>
          <p:nvSpPr>
            <p:cNvPr id="13" name="Freeform 13"/>
            <p:cNvSpPr/>
            <p:nvPr/>
          </p:nvSpPr>
          <p:spPr>
            <a:xfrm>
              <a:off x="0" y="0"/>
              <a:ext cx="2971224" cy="701389"/>
            </a:xfrm>
            <a:custGeom>
              <a:avLst/>
              <a:gdLst/>
              <a:ahLst/>
              <a:cxnLst/>
              <a:rect l="l" t="t" r="r" b="b"/>
              <a:pathLst>
                <a:path w="2971224" h="701389">
                  <a:moveTo>
                    <a:pt x="34999" y="0"/>
                  </a:moveTo>
                  <a:lnTo>
                    <a:pt x="2936225" y="0"/>
                  </a:lnTo>
                  <a:cubicBezTo>
                    <a:pt x="2945508" y="0"/>
                    <a:pt x="2954410" y="3687"/>
                    <a:pt x="2960974" y="10251"/>
                  </a:cubicBezTo>
                  <a:cubicBezTo>
                    <a:pt x="2967537" y="16815"/>
                    <a:pt x="2971224" y="25717"/>
                    <a:pt x="2971224" y="34999"/>
                  </a:cubicBezTo>
                  <a:lnTo>
                    <a:pt x="2971224" y="666390"/>
                  </a:lnTo>
                  <a:cubicBezTo>
                    <a:pt x="2971224" y="685719"/>
                    <a:pt x="2955555" y="701389"/>
                    <a:pt x="2936225" y="701389"/>
                  </a:cubicBezTo>
                  <a:lnTo>
                    <a:pt x="34999" y="701389"/>
                  </a:lnTo>
                  <a:cubicBezTo>
                    <a:pt x="15670" y="701389"/>
                    <a:pt x="0" y="685719"/>
                    <a:pt x="0" y="666390"/>
                  </a:cubicBezTo>
                  <a:lnTo>
                    <a:pt x="0" y="34999"/>
                  </a:lnTo>
                  <a:cubicBezTo>
                    <a:pt x="0" y="15670"/>
                    <a:pt x="15670" y="0"/>
                    <a:pt x="34999" y="0"/>
                  </a:cubicBezTo>
                  <a:close/>
                </a:path>
              </a:pathLst>
            </a:custGeom>
            <a:solidFill>
              <a:srgbClr val="FFAB40"/>
            </a:solidFill>
          </p:spPr>
        </p:sp>
        <p:sp>
          <p:nvSpPr>
            <p:cNvPr id="14" name="TextBox 14"/>
            <p:cNvSpPr txBox="1"/>
            <p:nvPr/>
          </p:nvSpPr>
          <p:spPr>
            <a:xfrm>
              <a:off x="0" y="-85725"/>
              <a:ext cx="2971225" cy="787114"/>
            </a:xfrm>
            <a:prstGeom prst="rect">
              <a:avLst/>
            </a:prstGeom>
          </p:spPr>
          <p:txBody>
            <a:bodyPr lIns="50800" tIns="50800" rIns="50800" bIns="50800" rtlCol="0" anchor="ctr"/>
            <a:lstStyle/>
            <a:p>
              <a:pPr algn="ctr">
                <a:lnSpc>
                  <a:spcPts val="4090"/>
                </a:lnSpc>
              </a:pPr>
              <a:r>
                <a:rPr lang="en-US" sz="2590" spc="-23" dirty="0">
                  <a:solidFill>
                    <a:srgbClr val="FFFFFF"/>
                  </a:solidFill>
                  <a:latin typeface="Montserrat"/>
                  <a:ea typeface="Montserrat"/>
                  <a:cs typeface="Montserrat"/>
                  <a:sym typeface="Montserrat"/>
                </a:rPr>
                <a:t>Decide </a:t>
              </a:r>
              <a:r>
                <a:rPr lang="en-US" sz="2590" spc="-23" dirty="0" err="1">
                  <a:solidFill>
                    <a:srgbClr val="FFFFFF"/>
                  </a:solidFill>
                  <a:latin typeface="Montserrat"/>
                  <a:ea typeface="Montserrat"/>
                  <a:cs typeface="Montserrat"/>
                  <a:sym typeface="Montserrat"/>
                </a:rPr>
                <a:t>i</a:t>
              </a:r>
              <a:r>
                <a:rPr lang="en-US" sz="2590" spc="-23" dirty="0">
                  <a:solidFill>
                    <a:srgbClr val="FFFFFF"/>
                  </a:solidFill>
                  <a:latin typeface="Montserrat"/>
                  <a:ea typeface="Montserrat"/>
                  <a:cs typeface="Montserrat"/>
                  <a:sym typeface="Montserrat"/>
                </a:rPr>
                <a:t>(α)</a:t>
              </a:r>
              <a:r>
                <a:rPr lang="en-US" sz="2590" b="1" spc="-23" dirty="0">
                  <a:solidFill>
                    <a:srgbClr val="FFFFFF"/>
                  </a:solidFill>
                  <a:latin typeface="Montserrat Bold"/>
                  <a:ea typeface="Montserrat Bold"/>
                  <a:cs typeface="Montserrat Bold"/>
                  <a:sym typeface="Montserrat Bold"/>
                </a:rPr>
                <a:t> such that </a:t>
              </a:r>
              <a:r>
                <a:rPr lang="en-US" sz="2590" spc="-23" dirty="0">
                  <a:solidFill>
                    <a:srgbClr val="FFFFFF"/>
                  </a:solidFill>
                  <a:latin typeface="Montserrat"/>
                  <a:ea typeface="Montserrat"/>
                  <a:cs typeface="Montserrat"/>
                  <a:sym typeface="Montserrat"/>
                </a:rPr>
                <a:t>:</a:t>
              </a:r>
            </a:p>
            <a:p>
              <a:pPr algn="ctr">
                <a:lnSpc>
                  <a:spcPts val="4090"/>
                </a:lnSpc>
              </a:pPr>
              <a:r>
                <a:rPr lang="en-US" sz="2590" spc="-23" dirty="0">
                  <a:solidFill>
                    <a:srgbClr val="FFFFFF"/>
                  </a:solidFill>
                  <a:latin typeface="Montserrat"/>
                  <a:ea typeface="Montserrat"/>
                  <a:cs typeface="Montserrat"/>
                  <a:sym typeface="Montserrat"/>
                </a:rPr>
                <a:t>P(</a:t>
              </a:r>
              <a:r>
                <a:rPr lang="en-US" sz="2590" spc="-23" dirty="0" err="1">
                  <a:solidFill>
                    <a:srgbClr val="FFFFFF"/>
                  </a:solidFill>
                  <a:latin typeface="Montserrat"/>
                  <a:ea typeface="Montserrat"/>
                  <a:cs typeface="Montserrat"/>
                  <a:sym typeface="Montserrat"/>
                </a:rPr>
                <a:t>i</a:t>
              </a:r>
              <a:r>
                <a:rPr lang="en-US" sz="2590" spc="-23" dirty="0">
                  <a:solidFill>
                    <a:srgbClr val="FFFFFF"/>
                  </a:solidFill>
                  <a:latin typeface="Montserrat"/>
                  <a:ea typeface="Montserrat"/>
                  <a:cs typeface="Montserrat"/>
                  <a:sym typeface="Montserrat"/>
                </a:rPr>
                <a:t>) &lt;= (</a:t>
              </a:r>
              <a:r>
                <a:rPr lang="en-US" sz="2590" spc="-23" dirty="0" err="1">
                  <a:solidFill>
                    <a:srgbClr val="FFFFFF"/>
                  </a:solidFill>
                  <a:latin typeface="Montserrat"/>
                  <a:ea typeface="Montserrat"/>
                  <a:cs typeface="Montserrat"/>
                  <a:sym typeface="Montserrat"/>
                </a:rPr>
                <a:t>i</a:t>
              </a:r>
              <a:r>
                <a:rPr lang="en-US" sz="2590" spc="-23" dirty="0">
                  <a:solidFill>
                    <a:srgbClr val="FFFFFF"/>
                  </a:solidFill>
                  <a:latin typeface="Montserrat"/>
                  <a:ea typeface="Montserrat"/>
                  <a:cs typeface="Montserrat"/>
                  <a:sym typeface="Montserrat"/>
                </a:rPr>
                <a:t> / m) * α</a:t>
              </a:r>
            </a:p>
            <a:p>
              <a:pPr algn="ctr">
                <a:lnSpc>
                  <a:spcPts val="4090"/>
                </a:lnSpc>
              </a:pPr>
              <a:r>
                <a:rPr lang="en-US" sz="2590" spc="-23" dirty="0">
                  <a:solidFill>
                    <a:srgbClr val="FFFFFF"/>
                  </a:solidFill>
                  <a:latin typeface="Montserrat"/>
                  <a:ea typeface="Montserrat"/>
                  <a:cs typeface="Montserrat"/>
                  <a:sym typeface="Montserrat"/>
                </a:rPr>
                <a:t>where </a:t>
              </a:r>
              <a:r>
                <a:rPr lang="en-US" sz="2590" spc="-23" dirty="0" err="1">
                  <a:solidFill>
                    <a:srgbClr val="FFFFFF"/>
                  </a:solidFill>
                  <a:latin typeface="Montserrat"/>
                  <a:ea typeface="Montserrat"/>
                  <a:cs typeface="Montserrat"/>
                  <a:sym typeface="Montserrat"/>
                </a:rPr>
                <a:t>i</a:t>
              </a:r>
              <a:r>
                <a:rPr lang="en-US" sz="2590" spc="-23" dirty="0">
                  <a:solidFill>
                    <a:srgbClr val="FFFFFF"/>
                  </a:solidFill>
                  <a:latin typeface="Montserrat"/>
                  <a:ea typeface="Montserrat"/>
                  <a:cs typeface="Montserrat"/>
                  <a:sym typeface="Montserrat"/>
                </a:rPr>
                <a:t> is the rank of the p-value and m is the total number of tests.</a:t>
              </a:r>
            </a:p>
            <a:p>
              <a:pPr algn="ctr">
                <a:lnSpc>
                  <a:spcPts val="4090"/>
                </a:lnSpc>
              </a:pPr>
              <a:endParaRPr lang="en-US" sz="2590" spc="-23" dirty="0">
                <a:solidFill>
                  <a:srgbClr val="FFFFFF"/>
                </a:solidFill>
                <a:latin typeface="Montserrat"/>
                <a:ea typeface="Montserrat"/>
                <a:cs typeface="Montserrat"/>
                <a:sym typeface="Montserrat"/>
              </a:endParaRPr>
            </a:p>
          </p:txBody>
        </p:sp>
      </p:grpSp>
      <p:sp>
        <p:nvSpPr>
          <p:cNvPr id="15" name="TextBox 15"/>
          <p:cNvSpPr txBox="1"/>
          <p:nvPr/>
        </p:nvSpPr>
        <p:spPr>
          <a:xfrm>
            <a:off x="3465216" y="1197213"/>
            <a:ext cx="11521912" cy="993805"/>
          </a:xfrm>
          <a:prstGeom prst="rect">
            <a:avLst/>
          </a:prstGeom>
        </p:spPr>
        <p:txBody>
          <a:bodyPr lIns="0" tIns="0" rIns="0" bIns="0" rtlCol="0" anchor="t">
            <a:spAutoFit/>
          </a:bodyPr>
          <a:lstStyle/>
          <a:p>
            <a:pPr algn="ctr">
              <a:lnSpc>
                <a:spcPts val="4023"/>
              </a:lnSpc>
              <a:spcBef>
                <a:spcPct val="0"/>
              </a:spcBef>
            </a:pPr>
            <a:r>
              <a:rPr lang="en-US" sz="2873" b="1" spc="-22" dirty="0">
                <a:solidFill>
                  <a:srgbClr val="FFFFFF"/>
                </a:solidFill>
                <a:latin typeface="Montserrat Bold"/>
                <a:ea typeface="Montserrat Bold"/>
                <a:cs typeface="Montserrat Bold"/>
                <a:sym typeface="Montserrat Bold"/>
              </a:rPr>
              <a:t>Set Level of significance</a:t>
            </a:r>
          </a:p>
          <a:p>
            <a:pPr algn="ctr">
              <a:lnSpc>
                <a:spcPts val="4023"/>
              </a:lnSpc>
              <a:spcBef>
                <a:spcPct val="0"/>
              </a:spcBef>
            </a:pPr>
            <a:r>
              <a:rPr lang="en-US" sz="2873" spc="-22" dirty="0">
                <a:solidFill>
                  <a:srgbClr val="FFFFFF"/>
                </a:solidFill>
                <a:latin typeface="Montserrat"/>
                <a:ea typeface="Montserrat"/>
                <a:cs typeface="Montserrat"/>
                <a:sym typeface="Montserrat"/>
              </a:rPr>
              <a:t>  α = 0.05.</a:t>
            </a:r>
          </a:p>
        </p:txBody>
      </p:sp>
      <p:sp>
        <p:nvSpPr>
          <p:cNvPr id="16" name="TextBox 16"/>
          <p:cNvSpPr txBox="1"/>
          <p:nvPr/>
        </p:nvSpPr>
        <p:spPr>
          <a:xfrm>
            <a:off x="3623588" y="3639375"/>
            <a:ext cx="11281368" cy="988732"/>
          </a:xfrm>
          <a:prstGeom prst="rect">
            <a:avLst/>
          </a:prstGeom>
        </p:spPr>
        <p:txBody>
          <a:bodyPr lIns="0" tIns="0" rIns="0" bIns="0" rtlCol="0" anchor="t">
            <a:spAutoFit/>
          </a:bodyPr>
          <a:lstStyle/>
          <a:p>
            <a:pPr algn="ctr">
              <a:lnSpc>
                <a:spcPts val="4023"/>
              </a:lnSpc>
              <a:spcBef>
                <a:spcPct val="0"/>
              </a:spcBef>
            </a:pPr>
            <a:r>
              <a:rPr lang="en-US" sz="3200" b="1" spc="-23" dirty="0">
                <a:solidFill>
                  <a:srgbClr val="FFFFFF"/>
                </a:solidFill>
                <a:latin typeface="Montserrat Bold"/>
                <a:ea typeface="Montserrat Bold"/>
                <a:cs typeface="Montserrat Bold"/>
                <a:sym typeface="Montserrat Bold"/>
              </a:rPr>
              <a:t>Apply the </a:t>
            </a:r>
            <a:r>
              <a:rPr lang="en-US" sz="3200" b="1" spc="-23" dirty="0" err="1">
                <a:solidFill>
                  <a:srgbClr val="FFFFFF"/>
                </a:solidFill>
                <a:latin typeface="Montserrat Bold"/>
                <a:ea typeface="Montserrat Bold"/>
                <a:cs typeface="Montserrat Bold"/>
                <a:sym typeface="Montserrat Bold"/>
              </a:rPr>
              <a:t>Benjamini</a:t>
            </a:r>
            <a:r>
              <a:rPr lang="en-US" sz="3200" b="1" spc="-23" dirty="0">
                <a:solidFill>
                  <a:srgbClr val="FFFFFF"/>
                </a:solidFill>
                <a:latin typeface="Montserrat Bold"/>
                <a:ea typeface="Montserrat Bold"/>
                <a:cs typeface="Montserrat Bold"/>
                <a:sym typeface="Montserrat Bold"/>
              </a:rPr>
              <a:t>-Hochberg (BH) Procedure</a:t>
            </a:r>
            <a:endParaRPr lang="en-US" sz="2873" b="1" spc="-22" dirty="0">
              <a:solidFill>
                <a:srgbClr val="FFFFFF"/>
              </a:solidFill>
              <a:latin typeface="Montserrat Bold"/>
              <a:ea typeface="Montserrat Bold"/>
              <a:cs typeface="Montserrat Bold"/>
              <a:sym typeface="Montserrat Bold"/>
            </a:endParaRPr>
          </a:p>
          <a:p>
            <a:pPr algn="ctr">
              <a:lnSpc>
                <a:spcPts val="4023"/>
              </a:lnSpc>
              <a:spcBef>
                <a:spcPct val="0"/>
              </a:spcBef>
            </a:pPr>
            <a:r>
              <a:rPr lang="en-US" sz="2400" spc="-22" dirty="0">
                <a:solidFill>
                  <a:srgbClr val="FFFFFF"/>
                </a:solidFill>
                <a:latin typeface="Montserrat Bold"/>
                <a:ea typeface="Montserrat Bold"/>
                <a:cs typeface="Montserrat Bold"/>
                <a:sym typeface="Montserrat Bold"/>
              </a:rPr>
              <a:t>Sort p-values in Ascending Order</a:t>
            </a:r>
          </a:p>
        </p:txBody>
      </p:sp>
      <p:sp>
        <p:nvSpPr>
          <p:cNvPr id="17" name="AutoShape 17"/>
          <p:cNvSpPr/>
          <p:nvPr/>
        </p:nvSpPr>
        <p:spPr>
          <a:xfrm>
            <a:off x="9140958" y="2490779"/>
            <a:ext cx="0" cy="713778"/>
          </a:xfrm>
          <a:prstGeom prst="line">
            <a:avLst/>
          </a:prstGeom>
          <a:ln w="76200" cap="flat">
            <a:solidFill>
              <a:srgbClr val="FFFFFF"/>
            </a:solidFill>
            <a:prstDash val="solid"/>
            <a:headEnd type="none" w="sm" len="sm"/>
            <a:tailEnd type="arrow" w="med" len="sm"/>
          </a:ln>
        </p:spPr>
      </p:sp>
      <p:sp>
        <p:nvSpPr>
          <p:cNvPr id="18" name="AutoShape 18"/>
          <p:cNvSpPr/>
          <p:nvPr/>
        </p:nvSpPr>
        <p:spPr>
          <a:xfrm flipH="1">
            <a:off x="9159630" y="8846299"/>
            <a:ext cx="0" cy="1440701"/>
          </a:xfrm>
          <a:prstGeom prst="line">
            <a:avLst/>
          </a:prstGeom>
          <a:ln w="76200" cap="flat">
            <a:solidFill>
              <a:srgbClr val="FFFFFF"/>
            </a:solidFill>
            <a:prstDash val="solid"/>
            <a:headEnd type="none" w="sm" len="sm"/>
            <a:tailEnd type="arrow" w="med" len="sm"/>
          </a:ln>
        </p:spPr>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AutoShape 3"/>
          <p:cNvSpPr/>
          <p:nvPr/>
        </p:nvSpPr>
        <p:spPr>
          <a:xfrm>
            <a:off x="9105900" y="0"/>
            <a:ext cx="0" cy="1473566"/>
          </a:xfrm>
          <a:prstGeom prst="line">
            <a:avLst/>
          </a:prstGeom>
          <a:ln w="76200" cap="flat">
            <a:solidFill>
              <a:srgbClr val="FFFFFF"/>
            </a:solidFill>
            <a:prstDash val="solid"/>
            <a:headEnd type="none" w="sm" len="sm"/>
            <a:tailEnd type="arrow" w="med" len="sm"/>
          </a:ln>
        </p:spPr>
      </p:sp>
      <p:grpSp>
        <p:nvGrpSpPr>
          <p:cNvPr id="4" name="Group 4"/>
          <p:cNvGrpSpPr/>
          <p:nvPr/>
        </p:nvGrpSpPr>
        <p:grpSpPr>
          <a:xfrm>
            <a:off x="3564842" y="5323630"/>
            <a:ext cx="11158316" cy="1543050"/>
            <a:chOff x="0" y="0"/>
            <a:chExt cx="2938816" cy="406400"/>
          </a:xfrm>
        </p:grpSpPr>
        <p:sp>
          <p:nvSpPr>
            <p:cNvPr id="5" name="Freeform 5"/>
            <p:cNvSpPr/>
            <p:nvPr/>
          </p:nvSpPr>
          <p:spPr>
            <a:xfrm>
              <a:off x="0" y="0"/>
              <a:ext cx="2938816" cy="406400"/>
            </a:xfrm>
            <a:custGeom>
              <a:avLst/>
              <a:gdLst/>
              <a:ahLst/>
              <a:cxnLst/>
              <a:rect l="l" t="t" r="r" b="b"/>
              <a:pathLst>
                <a:path w="2938816" h="406400">
                  <a:moveTo>
                    <a:pt x="35385" y="0"/>
                  </a:moveTo>
                  <a:lnTo>
                    <a:pt x="2903431" y="0"/>
                  </a:lnTo>
                  <a:cubicBezTo>
                    <a:pt x="2912815" y="0"/>
                    <a:pt x="2921816" y="3728"/>
                    <a:pt x="2928452" y="10364"/>
                  </a:cubicBezTo>
                  <a:cubicBezTo>
                    <a:pt x="2935088" y="17000"/>
                    <a:pt x="2938816" y="26000"/>
                    <a:pt x="2938816" y="35385"/>
                  </a:cubicBezTo>
                  <a:lnTo>
                    <a:pt x="2938816" y="371015"/>
                  </a:lnTo>
                  <a:cubicBezTo>
                    <a:pt x="2938816" y="380400"/>
                    <a:pt x="2935088" y="389400"/>
                    <a:pt x="2928452" y="396036"/>
                  </a:cubicBezTo>
                  <a:cubicBezTo>
                    <a:pt x="2921816" y="402672"/>
                    <a:pt x="2912815" y="406400"/>
                    <a:pt x="2903431" y="406400"/>
                  </a:cubicBezTo>
                  <a:lnTo>
                    <a:pt x="35385" y="406400"/>
                  </a:lnTo>
                  <a:cubicBezTo>
                    <a:pt x="26000" y="406400"/>
                    <a:pt x="17000" y="402672"/>
                    <a:pt x="10364" y="396036"/>
                  </a:cubicBezTo>
                  <a:cubicBezTo>
                    <a:pt x="3728" y="389400"/>
                    <a:pt x="0" y="380400"/>
                    <a:pt x="0" y="371015"/>
                  </a:cubicBezTo>
                  <a:lnTo>
                    <a:pt x="0" y="35385"/>
                  </a:lnTo>
                  <a:cubicBezTo>
                    <a:pt x="0" y="26000"/>
                    <a:pt x="3728" y="17000"/>
                    <a:pt x="10364" y="10364"/>
                  </a:cubicBezTo>
                  <a:cubicBezTo>
                    <a:pt x="17000" y="3728"/>
                    <a:pt x="26000" y="0"/>
                    <a:pt x="35385" y="0"/>
                  </a:cubicBezTo>
                  <a:close/>
                </a:path>
              </a:pathLst>
            </a:custGeom>
            <a:solidFill>
              <a:srgbClr val="FFAB40"/>
            </a:solidFill>
          </p:spPr>
        </p:sp>
        <p:sp>
          <p:nvSpPr>
            <p:cNvPr id="6" name="TextBox 6"/>
            <p:cNvSpPr txBox="1"/>
            <p:nvPr/>
          </p:nvSpPr>
          <p:spPr>
            <a:xfrm>
              <a:off x="0" y="-247650"/>
              <a:ext cx="2938816" cy="654050"/>
            </a:xfrm>
            <a:prstGeom prst="rect">
              <a:avLst/>
            </a:prstGeom>
          </p:spPr>
          <p:txBody>
            <a:bodyPr lIns="50800" tIns="50800" rIns="50800" bIns="50800" rtlCol="0" anchor="ctr"/>
            <a:lstStyle/>
            <a:p>
              <a:pPr algn="ctr">
                <a:lnSpc>
                  <a:spcPts val="4929"/>
                </a:lnSpc>
              </a:pPr>
              <a:endParaRPr/>
            </a:p>
          </p:txBody>
        </p:sp>
      </p:grpSp>
      <p:sp>
        <p:nvSpPr>
          <p:cNvPr id="7" name="AutoShape 7"/>
          <p:cNvSpPr/>
          <p:nvPr/>
        </p:nvSpPr>
        <p:spPr>
          <a:xfrm>
            <a:off x="9220200" y="6876205"/>
            <a:ext cx="0" cy="781914"/>
          </a:xfrm>
          <a:prstGeom prst="line">
            <a:avLst/>
          </a:prstGeom>
          <a:ln w="76200" cap="flat">
            <a:solidFill>
              <a:srgbClr val="FFFFFF"/>
            </a:solidFill>
            <a:prstDash val="solid"/>
            <a:headEnd type="none" w="sm" len="sm"/>
            <a:tailEnd type="arrow" w="med" len="sm"/>
          </a:ln>
        </p:spPr>
      </p:sp>
      <p:grpSp>
        <p:nvGrpSpPr>
          <p:cNvPr id="8" name="Group 8"/>
          <p:cNvGrpSpPr/>
          <p:nvPr/>
        </p:nvGrpSpPr>
        <p:grpSpPr>
          <a:xfrm>
            <a:off x="3564842" y="7615636"/>
            <a:ext cx="11234516" cy="1543050"/>
            <a:chOff x="0" y="0"/>
            <a:chExt cx="2958885" cy="406400"/>
          </a:xfrm>
        </p:grpSpPr>
        <p:sp>
          <p:nvSpPr>
            <p:cNvPr id="9" name="Freeform 9"/>
            <p:cNvSpPr/>
            <p:nvPr/>
          </p:nvSpPr>
          <p:spPr>
            <a:xfrm>
              <a:off x="0" y="0"/>
              <a:ext cx="2958885" cy="406400"/>
            </a:xfrm>
            <a:custGeom>
              <a:avLst/>
              <a:gdLst/>
              <a:ahLst/>
              <a:cxnLst/>
              <a:rect l="l" t="t" r="r" b="b"/>
              <a:pathLst>
                <a:path w="2958885" h="406400">
                  <a:moveTo>
                    <a:pt x="35145" y="0"/>
                  </a:moveTo>
                  <a:lnTo>
                    <a:pt x="2923740" y="0"/>
                  </a:lnTo>
                  <a:cubicBezTo>
                    <a:pt x="2943150" y="0"/>
                    <a:pt x="2958885" y="15735"/>
                    <a:pt x="2958885" y="35145"/>
                  </a:cubicBezTo>
                  <a:lnTo>
                    <a:pt x="2958885" y="371255"/>
                  </a:lnTo>
                  <a:cubicBezTo>
                    <a:pt x="2958885" y="380576"/>
                    <a:pt x="2955182" y="389515"/>
                    <a:pt x="2948591" y="396106"/>
                  </a:cubicBezTo>
                  <a:cubicBezTo>
                    <a:pt x="2942000" y="402697"/>
                    <a:pt x="2933061" y="406400"/>
                    <a:pt x="2923740" y="406400"/>
                  </a:cubicBezTo>
                  <a:lnTo>
                    <a:pt x="35145" y="406400"/>
                  </a:lnTo>
                  <a:cubicBezTo>
                    <a:pt x="25824" y="406400"/>
                    <a:pt x="16885" y="402697"/>
                    <a:pt x="10294" y="396106"/>
                  </a:cubicBezTo>
                  <a:cubicBezTo>
                    <a:pt x="3703" y="389515"/>
                    <a:pt x="0" y="380576"/>
                    <a:pt x="0" y="371255"/>
                  </a:cubicBezTo>
                  <a:lnTo>
                    <a:pt x="0" y="35145"/>
                  </a:lnTo>
                  <a:cubicBezTo>
                    <a:pt x="0" y="25824"/>
                    <a:pt x="3703" y="16885"/>
                    <a:pt x="10294" y="10294"/>
                  </a:cubicBezTo>
                  <a:cubicBezTo>
                    <a:pt x="16885" y="3703"/>
                    <a:pt x="25824" y="0"/>
                    <a:pt x="35145" y="0"/>
                  </a:cubicBezTo>
                  <a:close/>
                </a:path>
              </a:pathLst>
            </a:custGeom>
            <a:solidFill>
              <a:srgbClr val="FFAB40"/>
            </a:solidFill>
          </p:spPr>
        </p:sp>
        <p:sp>
          <p:nvSpPr>
            <p:cNvPr id="10" name="TextBox 10"/>
            <p:cNvSpPr txBox="1"/>
            <p:nvPr/>
          </p:nvSpPr>
          <p:spPr>
            <a:xfrm>
              <a:off x="0" y="-247650"/>
              <a:ext cx="2958885" cy="654050"/>
            </a:xfrm>
            <a:prstGeom prst="rect">
              <a:avLst/>
            </a:prstGeom>
          </p:spPr>
          <p:txBody>
            <a:bodyPr lIns="50800" tIns="50800" rIns="50800" bIns="50800" rtlCol="0" anchor="ctr"/>
            <a:lstStyle/>
            <a:p>
              <a:pPr algn="ctr">
                <a:lnSpc>
                  <a:spcPts val="4929"/>
                </a:lnSpc>
              </a:pPr>
              <a:endParaRPr/>
            </a:p>
            <a:p>
              <a:pPr algn="ctr">
                <a:lnSpc>
                  <a:spcPts val="4929"/>
                </a:lnSpc>
              </a:pPr>
              <a:endParaRPr/>
            </a:p>
          </p:txBody>
        </p:sp>
      </p:grpSp>
      <p:sp>
        <p:nvSpPr>
          <p:cNvPr id="11" name="AutoShape 11"/>
          <p:cNvSpPr/>
          <p:nvPr/>
        </p:nvSpPr>
        <p:spPr>
          <a:xfrm>
            <a:off x="9182100" y="4635866"/>
            <a:ext cx="0" cy="677762"/>
          </a:xfrm>
          <a:prstGeom prst="line">
            <a:avLst/>
          </a:prstGeom>
          <a:ln w="76200" cap="flat">
            <a:solidFill>
              <a:srgbClr val="FFFFFF"/>
            </a:solidFill>
            <a:prstDash val="solid"/>
            <a:headEnd type="none" w="sm" len="sm"/>
            <a:tailEnd type="arrow" w="med" len="sm"/>
          </a:ln>
        </p:spPr>
      </p:sp>
      <p:grpSp>
        <p:nvGrpSpPr>
          <p:cNvPr id="12" name="Group 12"/>
          <p:cNvGrpSpPr/>
          <p:nvPr/>
        </p:nvGrpSpPr>
        <p:grpSpPr>
          <a:xfrm>
            <a:off x="3602942" y="1549766"/>
            <a:ext cx="11082116" cy="3086100"/>
            <a:chOff x="0" y="0"/>
            <a:chExt cx="2918747" cy="812800"/>
          </a:xfrm>
        </p:grpSpPr>
        <p:sp>
          <p:nvSpPr>
            <p:cNvPr id="13" name="Freeform 13"/>
            <p:cNvSpPr/>
            <p:nvPr/>
          </p:nvSpPr>
          <p:spPr>
            <a:xfrm>
              <a:off x="0" y="0"/>
              <a:ext cx="2918747" cy="812800"/>
            </a:xfrm>
            <a:custGeom>
              <a:avLst/>
              <a:gdLst/>
              <a:ahLst/>
              <a:cxnLst/>
              <a:rect l="l" t="t" r="r" b="b"/>
              <a:pathLst>
                <a:path w="2918747" h="812800">
                  <a:moveTo>
                    <a:pt x="35628" y="0"/>
                  </a:moveTo>
                  <a:lnTo>
                    <a:pt x="2883118" y="0"/>
                  </a:lnTo>
                  <a:cubicBezTo>
                    <a:pt x="2892567" y="0"/>
                    <a:pt x="2901630" y="3754"/>
                    <a:pt x="2908311" y="10435"/>
                  </a:cubicBezTo>
                  <a:cubicBezTo>
                    <a:pt x="2914993" y="17117"/>
                    <a:pt x="2918747" y="26179"/>
                    <a:pt x="2918747" y="35628"/>
                  </a:cubicBezTo>
                  <a:lnTo>
                    <a:pt x="2918747" y="777172"/>
                  </a:lnTo>
                  <a:cubicBezTo>
                    <a:pt x="2918747" y="786621"/>
                    <a:pt x="2914993" y="795683"/>
                    <a:pt x="2908311" y="802365"/>
                  </a:cubicBezTo>
                  <a:cubicBezTo>
                    <a:pt x="2901630" y="809046"/>
                    <a:pt x="2892567" y="812800"/>
                    <a:pt x="2883118" y="812800"/>
                  </a:cubicBezTo>
                  <a:lnTo>
                    <a:pt x="35628" y="812800"/>
                  </a:lnTo>
                  <a:cubicBezTo>
                    <a:pt x="26179" y="812800"/>
                    <a:pt x="17117" y="809046"/>
                    <a:pt x="10435" y="802365"/>
                  </a:cubicBezTo>
                  <a:cubicBezTo>
                    <a:pt x="3754" y="795683"/>
                    <a:pt x="0" y="786621"/>
                    <a:pt x="0" y="777172"/>
                  </a:cubicBezTo>
                  <a:lnTo>
                    <a:pt x="0" y="35628"/>
                  </a:lnTo>
                  <a:cubicBezTo>
                    <a:pt x="0" y="26179"/>
                    <a:pt x="3754" y="17117"/>
                    <a:pt x="10435" y="10435"/>
                  </a:cubicBezTo>
                  <a:cubicBezTo>
                    <a:pt x="17117" y="3754"/>
                    <a:pt x="26179" y="0"/>
                    <a:pt x="35628" y="0"/>
                  </a:cubicBezTo>
                  <a:close/>
                </a:path>
              </a:pathLst>
            </a:custGeom>
            <a:solidFill>
              <a:srgbClr val="FFAB40"/>
            </a:solidFill>
          </p:spPr>
        </p:sp>
        <p:sp>
          <p:nvSpPr>
            <p:cNvPr id="14" name="TextBox 14"/>
            <p:cNvSpPr txBox="1"/>
            <p:nvPr/>
          </p:nvSpPr>
          <p:spPr>
            <a:xfrm>
              <a:off x="0" y="-247650"/>
              <a:ext cx="2918747" cy="1060450"/>
            </a:xfrm>
            <a:prstGeom prst="rect">
              <a:avLst/>
            </a:prstGeom>
          </p:spPr>
          <p:txBody>
            <a:bodyPr lIns="50800" tIns="50800" rIns="50800" bIns="50800" rtlCol="0" anchor="ctr"/>
            <a:lstStyle/>
            <a:p>
              <a:pPr algn="ctr">
                <a:lnSpc>
                  <a:spcPts val="4929"/>
                </a:lnSpc>
              </a:pPr>
              <a:endParaRPr/>
            </a:p>
          </p:txBody>
        </p:sp>
      </p:grpSp>
      <p:sp>
        <p:nvSpPr>
          <p:cNvPr id="15" name="TextBox 15"/>
          <p:cNvSpPr txBox="1"/>
          <p:nvPr/>
        </p:nvSpPr>
        <p:spPr>
          <a:xfrm>
            <a:off x="3488642" y="5434090"/>
            <a:ext cx="11158316" cy="1299240"/>
          </a:xfrm>
          <a:prstGeom prst="rect">
            <a:avLst/>
          </a:prstGeom>
        </p:spPr>
        <p:txBody>
          <a:bodyPr lIns="0" tIns="0" rIns="0" bIns="0" rtlCol="0" anchor="t">
            <a:spAutoFit/>
          </a:bodyPr>
          <a:lstStyle/>
          <a:p>
            <a:pPr algn="ctr">
              <a:lnSpc>
                <a:spcPts val="3463"/>
              </a:lnSpc>
              <a:spcBef>
                <a:spcPct val="0"/>
              </a:spcBef>
            </a:pPr>
            <a:r>
              <a:rPr lang="en-US" sz="2473" b="1" spc="-19" dirty="0">
                <a:solidFill>
                  <a:srgbClr val="FFFFFF"/>
                </a:solidFill>
                <a:latin typeface="Montserrat Bold"/>
                <a:ea typeface="Montserrat Bold"/>
                <a:cs typeface="Montserrat Bold"/>
                <a:sym typeface="Montserrat Bold"/>
              </a:rPr>
              <a:t>Compute FDR Metrics</a:t>
            </a:r>
          </a:p>
          <a:p>
            <a:pPr algn="ctr">
              <a:lnSpc>
                <a:spcPts val="3463"/>
              </a:lnSpc>
              <a:spcBef>
                <a:spcPct val="0"/>
              </a:spcBef>
            </a:pPr>
            <a:r>
              <a:rPr lang="en-US" sz="2473" spc="-19" dirty="0">
                <a:solidFill>
                  <a:srgbClr val="FFFFFF"/>
                </a:solidFill>
                <a:latin typeface="Montserrat"/>
                <a:ea typeface="Montserrat"/>
                <a:cs typeface="Montserrat"/>
                <a:sym typeface="Montserrat"/>
              </a:rPr>
              <a:t>Calculate the proportion of false discoveries among all declared significant tests</a:t>
            </a:r>
          </a:p>
        </p:txBody>
      </p:sp>
      <p:sp>
        <p:nvSpPr>
          <p:cNvPr id="16" name="TextBox 16"/>
          <p:cNvSpPr txBox="1"/>
          <p:nvPr/>
        </p:nvSpPr>
        <p:spPr>
          <a:xfrm>
            <a:off x="3526742" y="7748986"/>
            <a:ext cx="11234516" cy="1498630"/>
          </a:xfrm>
          <a:prstGeom prst="rect">
            <a:avLst/>
          </a:prstGeom>
        </p:spPr>
        <p:txBody>
          <a:bodyPr lIns="0" tIns="0" rIns="0" bIns="0" rtlCol="0" anchor="t">
            <a:spAutoFit/>
          </a:bodyPr>
          <a:lstStyle/>
          <a:p>
            <a:pPr algn="ctr">
              <a:lnSpc>
                <a:spcPts val="4023"/>
              </a:lnSpc>
              <a:spcBef>
                <a:spcPct val="0"/>
              </a:spcBef>
            </a:pPr>
            <a:r>
              <a:rPr lang="en-US" sz="2873" b="1" spc="-22">
                <a:solidFill>
                  <a:srgbClr val="FFFFFF"/>
                </a:solidFill>
                <a:latin typeface="Montserrat Bold"/>
                <a:ea typeface="Montserrat Bold"/>
                <a:cs typeface="Montserrat Bold"/>
                <a:sym typeface="Montserrat Bold"/>
              </a:rPr>
              <a:t>Output Results</a:t>
            </a:r>
          </a:p>
          <a:p>
            <a:pPr marL="620459" lvl="1" indent="-310230" algn="ctr">
              <a:lnSpc>
                <a:spcPts val="4023"/>
              </a:lnSpc>
              <a:spcBef>
                <a:spcPct val="0"/>
              </a:spcBef>
              <a:buFont typeface="Arial"/>
              <a:buChar char="•"/>
            </a:pPr>
            <a:r>
              <a:rPr lang="en-US" sz="2873" spc="-22">
                <a:solidFill>
                  <a:srgbClr val="FFFFFF"/>
                </a:solidFill>
                <a:latin typeface="Montserrat"/>
                <a:ea typeface="Montserrat"/>
                <a:cs typeface="Montserrat"/>
                <a:sym typeface="Montserrat"/>
              </a:rPr>
              <a:t>Report significant findings</a:t>
            </a:r>
          </a:p>
          <a:p>
            <a:pPr algn="ctr">
              <a:lnSpc>
                <a:spcPts val="4023"/>
              </a:lnSpc>
              <a:spcBef>
                <a:spcPct val="0"/>
              </a:spcBef>
            </a:pPr>
            <a:endParaRPr lang="en-US" sz="2873" spc="-22">
              <a:solidFill>
                <a:srgbClr val="FFFFFF"/>
              </a:solidFill>
              <a:latin typeface="Montserrat"/>
              <a:ea typeface="Montserrat"/>
              <a:cs typeface="Montserrat"/>
              <a:sym typeface="Montserrat"/>
            </a:endParaRPr>
          </a:p>
        </p:txBody>
      </p:sp>
      <p:sp>
        <p:nvSpPr>
          <p:cNvPr id="17" name="TextBox 17"/>
          <p:cNvSpPr txBox="1"/>
          <p:nvPr/>
        </p:nvSpPr>
        <p:spPr>
          <a:xfrm>
            <a:off x="3564842" y="1492616"/>
            <a:ext cx="11082116" cy="2527615"/>
          </a:xfrm>
          <a:prstGeom prst="rect">
            <a:avLst/>
          </a:prstGeom>
        </p:spPr>
        <p:txBody>
          <a:bodyPr lIns="0" tIns="0" rIns="0" bIns="0" rtlCol="0" anchor="t">
            <a:spAutoFit/>
          </a:bodyPr>
          <a:lstStyle/>
          <a:p>
            <a:pPr algn="ctr">
              <a:lnSpc>
                <a:spcPts val="4023"/>
              </a:lnSpc>
            </a:pPr>
            <a:endParaRPr lang="en-US" sz="2873" spc="-22" dirty="0">
              <a:solidFill>
                <a:srgbClr val="FFFFFF"/>
              </a:solidFill>
              <a:latin typeface="Montserrat"/>
              <a:ea typeface="Montserrat"/>
              <a:cs typeface="Montserrat"/>
              <a:sym typeface="Montserrat"/>
            </a:endParaRPr>
          </a:p>
          <a:p>
            <a:pPr marL="1240919" lvl="2" indent="-413640" algn="ctr">
              <a:lnSpc>
                <a:spcPts val="4023"/>
              </a:lnSpc>
              <a:buFont typeface="Arial"/>
              <a:buChar char="⚬"/>
            </a:pPr>
            <a:r>
              <a:rPr lang="en-US" sz="2873" b="1" spc="-22" dirty="0">
                <a:solidFill>
                  <a:srgbClr val="FFFFFF"/>
                </a:solidFill>
                <a:latin typeface="Montserrat Bold"/>
                <a:ea typeface="Montserrat Bold"/>
                <a:cs typeface="Montserrat Bold"/>
                <a:sym typeface="Montserrat Bold"/>
              </a:rPr>
              <a:t>Decision criteria :</a:t>
            </a:r>
          </a:p>
          <a:p>
            <a:pPr marL="1240919" lvl="2" indent="-413640" algn="ctr">
              <a:lnSpc>
                <a:spcPts val="4023"/>
              </a:lnSpc>
              <a:buFont typeface="Arial"/>
              <a:buChar char="⚬"/>
            </a:pPr>
            <a:endParaRPr lang="en-US" sz="2873" b="1" spc="-22" dirty="0">
              <a:solidFill>
                <a:srgbClr val="FFFFFF"/>
              </a:solidFill>
              <a:latin typeface="Montserrat Bold"/>
              <a:ea typeface="Montserrat Bold"/>
              <a:cs typeface="Montserrat Bold"/>
              <a:sym typeface="Montserrat Bold"/>
            </a:endParaRPr>
          </a:p>
          <a:p>
            <a:pPr marL="1240919" lvl="2" indent="-413640" algn="ctr">
              <a:lnSpc>
                <a:spcPts val="4023"/>
              </a:lnSpc>
              <a:buFont typeface="Arial"/>
              <a:buChar char="⚬"/>
            </a:pPr>
            <a:r>
              <a:rPr lang="en-US" sz="2873" b="1" spc="-22" dirty="0">
                <a:solidFill>
                  <a:srgbClr val="FFFFFF"/>
                </a:solidFill>
                <a:latin typeface="Montserrat Bold"/>
                <a:ea typeface="Montserrat Bold"/>
                <a:cs typeface="Montserrat Bold"/>
                <a:sym typeface="Montserrat Bold"/>
              </a:rPr>
              <a:t>Reject</a:t>
            </a:r>
            <a:r>
              <a:rPr lang="en-US" sz="2873" spc="-22" dirty="0">
                <a:solidFill>
                  <a:srgbClr val="FFFFFF"/>
                </a:solidFill>
                <a:latin typeface="Montserrat"/>
                <a:ea typeface="Montserrat"/>
                <a:cs typeface="Montserrat"/>
                <a:sym typeface="Montserrat"/>
              </a:rPr>
              <a:t> H(</a:t>
            </a:r>
            <a:r>
              <a:rPr lang="en-US" sz="2873" spc="-22" dirty="0" err="1">
                <a:solidFill>
                  <a:srgbClr val="FFFFFF"/>
                </a:solidFill>
                <a:latin typeface="Montserrat"/>
                <a:ea typeface="Montserrat"/>
                <a:cs typeface="Montserrat"/>
                <a:sym typeface="Montserrat"/>
              </a:rPr>
              <a:t>i</a:t>
            </a:r>
            <a:r>
              <a:rPr lang="en-US" sz="2873" spc="-22" dirty="0">
                <a:solidFill>
                  <a:srgbClr val="FFFFFF"/>
                </a:solidFill>
                <a:latin typeface="Montserrat"/>
                <a:ea typeface="Montserrat"/>
                <a:cs typeface="Montserrat"/>
                <a:sym typeface="Montserrat"/>
              </a:rPr>
              <a:t>) if P(</a:t>
            </a:r>
            <a:r>
              <a:rPr lang="en-US" sz="2873" spc="-22" dirty="0" err="1">
                <a:solidFill>
                  <a:srgbClr val="FFFFFF"/>
                </a:solidFill>
                <a:latin typeface="Montserrat"/>
                <a:ea typeface="Montserrat"/>
                <a:cs typeface="Montserrat"/>
                <a:sym typeface="Montserrat"/>
              </a:rPr>
              <a:t>i</a:t>
            </a:r>
            <a:r>
              <a:rPr lang="en-US" sz="2873" spc="-22" dirty="0">
                <a:solidFill>
                  <a:srgbClr val="FFFFFF"/>
                </a:solidFill>
                <a:latin typeface="Montserrat"/>
                <a:ea typeface="Montserrat"/>
                <a:cs typeface="Montserrat"/>
                <a:sym typeface="Montserrat"/>
              </a:rPr>
              <a:t>) &lt;=P(</a:t>
            </a:r>
            <a:r>
              <a:rPr lang="en-US" sz="2873" spc="-22" dirty="0" err="1">
                <a:solidFill>
                  <a:srgbClr val="FFFFFF"/>
                </a:solidFill>
                <a:latin typeface="Montserrat"/>
                <a:ea typeface="Montserrat"/>
                <a:cs typeface="Montserrat"/>
                <a:sym typeface="Montserrat"/>
              </a:rPr>
              <a:t>i</a:t>
            </a:r>
            <a:r>
              <a:rPr lang="en-US" sz="2873" spc="-22" dirty="0">
                <a:solidFill>
                  <a:srgbClr val="FFFFFF"/>
                </a:solidFill>
                <a:latin typeface="Montserrat"/>
                <a:ea typeface="Montserrat"/>
                <a:cs typeface="Montserrat"/>
                <a:sym typeface="Montserrat"/>
              </a:rPr>
              <a:t> α)</a:t>
            </a:r>
          </a:p>
          <a:p>
            <a:pPr algn="ctr">
              <a:lnSpc>
                <a:spcPts val="4023"/>
              </a:lnSpc>
              <a:spcBef>
                <a:spcPct val="0"/>
              </a:spcBef>
            </a:pPr>
            <a:endParaRPr lang="en-US" sz="2873" spc="-22" dirty="0">
              <a:solidFill>
                <a:srgbClr val="FFFFFF"/>
              </a:solidFill>
              <a:latin typeface="Montserrat"/>
              <a:ea typeface="Montserrat"/>
              <a:cs typeface="Montserrat"/>
              <a:sym typeface="Montserrat"/>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B663C055-9EC5-2823-733F-3263487AC15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txBody>
          <a:bodyPr/>
          <a:lstStyle/>
          <a:p>
            <a:endParaRPr lang="en-IN" dirty="0"/>
          </a:p>
        </p:txBody>
      </p:sp>
      <p:pic>
        <p:nvPicPr>
          <p:cNvPr id="6" name="Picture 5">
            <a:extLst>
              <a:ext uri="{FF2B5EF4-FFF2-40B4-BE49-F238E27FC236}">
                <a16:creationId xmlns:a16="http://schemas.microsoft.com/office/drawing/2014/main" id="{DCA9EBDD-18DD-36EB-F4DC-F85A54949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03" y="685800"/>
            <a:ext cx="16419193" cy="8915399"/>
          </a:xfrm>
          <a:prstGeom prst="rect">
            <a:avLst/>
          </a:prstGeom>
        </p:spPr>
      </p:pic>
    </p:spTree>
    <p:extLst>
      <p:ext uri="{BB962C8B-B14F-4D97-AF65-F5344CB8AC3E}">
        <p14:creationId xmlns:p14="http://schemas.microsoft.com/office/powerpoint/2010/main" val="611151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TextBox 3"/>
          <p:cNvSpPr txBox="1"/>
          <p:nvPr/>
        </p:nvSpPr>
        <p:spPr>
          <a:xfrm>
            <a:off x="1366610" y="963305"/>
            <a:ext cx="7704892" cy="530919"/>
          </a:xfrm>
          <a:prstGeom prst="rect">
            <a:avLst/>
          </a:prstGeom>
        </p:spPr>
        <p:txBody>
          <a:bodyPr lIns="0" tIns="0" rIns="0" bIns="0" rtlCol="0" anchor="t">
            <a:spAutoFit/>
          </a:bodyPr>
          <a:lstStyle/>
          <a:p>
            <a:pPr algn="ctr">
              <a:lnSpc>
                <a:spcPts val="4336"/>
              </a:lnSpc>
              <a:spcBef>
                <a:spcPct val="0"/>
              </a:spcBef>
            </a:pPr>
            <a:r>
              <a:rPr lang="en-US" sz="3097" b="1">
                <a:solidFill>
                  <a:srgbClr val="FFAB40"/>
                </a:solidFill>
                <a:latin typeface="Montserrat Bold"/>
                <a:ea typeface="Montserrat Bold"/>
                <a:cs typeface="Montserrat Bold"/>
                <a:sym typeface="Montserrat Bold"/>
              </a:rPr>
              <a:t>Fama-French-Carhart 4 factor model </a:t>
            </a:r>
          </a:p>
        </p:txBody>
      </p:sp>
      <p:sp>
        <p:nvSpPr>
          <p:cNvPr id="4" name="TextBox 4"/>
          <p:cNvSpPr txBox="1"/>
          <p:nvPr/>
        </p:nvSpPr>
        <p:spPr>
          <a:xfrm>
            <a:off x="1366610" y="1976046"/>
            <a:ext cx="147055" cy="699316"/>
          </a:xfrm>
          <a:prstGeom prst="rect">
            <a:avLst/>
          </a:prstGeom>
        </p:spPr>
        <p:txBody>
          <a:bodyPr lIns="0" tIns="0" rIns="0" bIns="0" rtlCol="0" anchor="t">
            <a:spAutoFit/>
          </a:bodyPr>
          <a:lstStyle/>
          <a:p>
            <a:pPr algn="l">
              <a:lnSpc>
                <a:spcPts val="6477"/>
              </a:lnSpc>
            </a:pPr>
            <a:r>
              <a:rPr lang="en-US" sz="2590" spc="-20">
                <a:solidFill>
                  <a:srgbClr val="FFFFFF"/>
                </a:solidFill>
                <a:latin typeface="Montserrat"/>
                <a:ea typeface="Montserrat"/>
                <a:cs typeface="Montserrat"/>
                <a:sym typeface="Montserrat"/>
              </a:rPr>
              <a:t>•</a:t>
            </a:r>
          </a:p>
        </p:txBody>
      </p:sp>
      <p:sp>
        <p:nvSpPr>
          <p:cNvPr id="5" name="TextBox 5"/>
          <p:cNvSpPr txBox="1"/>
          <p:nvPr/>
        </p:nvSpPr>
        <p:spPr>
          <a:xfrm>
            <a:off x="1366610" y="2848875"/>
            <a:ext cx="147055" cy="699316"/>
          </a:xfrm>
          <a:prstGeom prst="rect">
            <a:avLst/>
          </a:prstGeom>
        </p:spPr>
        <p:txBody>
          <a:bodyPr lIns="0" tIns="0" rIns="0" bIns="0" rtlCol="0" anchor="t">
            <a:spAutoFit/>
          </a:bodyPr>
          <a:lstStyle/>
          <a:p>
            <a:pPr algn="l">
              <a:lnSpc>
                <a:spcPts val="6477"/>
              </a:lnSpc>
            </a:pPr>
            <a:r>
              <a:rPr lang="en-US" sz="2590" spc="-20">
                <a:solidFill>
                  <a:srgbClr val="FFFFFF"/>
                </a:solidFill>
                <a:latin typeface="Montserrat"/>
                <a:ea typeface="Montserrat"/>
                <a:cs typeface="Montserrat"/>
                <a:sym typeface="Montserrat"/>
              </a:rPr>
              <a:t>•</a:t>
            </a:r>
          </a:p>
        </p:txBody>
      </p:sp>
      <p:sp>
        <p:nvSpPr>
          <p:cNvPr id="6" name="TextBox 6"/>
          <p:cNvSpPr txBox="1"/>
          <p:nvPr/>
        </p:nvSpPr>
        <p:spPr>
          <a:xfrm>
            <a:off x="1366610" y="4472759"/>
            <a:ext cx="316879" cy="1997642"/>
          </a:xfrm>
          <a:prstGeom prst="rect">
            <a:avLst/>
          </a:prstGeom>
        </p:spPr>
        <p:txBody>
          <a:bodyPr lIns="0" tIns="0" rIns="0" bIns="0" rtlCol="0" anchor="t">
            <a:spAutoFit/>
          </a:bodyPr>
          <a:lstStyle/>
          <a:p>
            <a:pPr algn="just">
              <a:lnSpc>
                <a:spcPts val="4090"/>
              </a:lnSpc>
            </a:pPr>
            <a:r>
              <a:rPr lang="en-US" sz="2590" spc="-23">
                <a:solidFill>
                  <a:srgbClr val="FFFFFF"/>
                </a:solidFill>
                <a:latin typeface="Montserrat"/>
                <a:ea typeface="Montserrat"/>
                <a:cs typeface="Montserrat"/>
                <a:sym typeface="Montserrat"/>
              </a:rPr>
              <a:t>2. 3. 4.</a:t>
            </a:r>
          </a:p>
          <a:p>
            <a:pPr algn="just">
              <a:lnSpc>
                <a:spcPts val="3631"/>
              </a:lnSpc>
            </a:pPr>
            <a:r>
              <a:rPr lang="en-US" sz="2593" spc="-20">
                <a:solidFill>
                  <a:srgbClr val="FFFFFF"/>
                </a:solidFill>
                <a:latin typeface="Montserrat"/>
                <a:ea typeface="Montserrat"/>
                <a:cs typeface="Montserrat"/>
                <a:sym typeface="Montserrat"/>
              </a:rPr>
              <a:t>•</a:t>
            </a:r>
          </a:p>
        </p:txBody>
      </p:sp>
      <p:sp>
        <p:nvSpPr>
          <p:cNvPr id="7" name="TextBox 7"/>
          <p:cNvSpPr txBox="1"/>
          <p:nvPr/>
        </p:nvSpPr>
        <p:spPr>
          <a:xfrm>
            <a:off x="2200808" y="4472759"/>
            <a:ext cx="3188998" cy="1512608"/>
          </a:xfrm>
          <a:prstGeom prst="rect">
            <a:avLst/>
          </a:prstGeom>
        </p:spPr>
        <p:txBody>
          <a:bodyPr lIns="0" tIns="0" rIns="0" bIns="0" rtlCol="0" anchor="t">
            <a:spAutoFit/>
          </a:bodyPr>
          <a:lstStyle/>
          <a:p>
            <a:pPr algn="l">
              <a:lnSpc>
                <a:spcPts val="4090"/>
              </a:lnSpc>
            </a:pPr>
            <a:r>
              <a:rPr lang="en-US" sz="2590" spc="-33">
                <a:solidFill>
                  <a:srgbClr val="FFFFFF"/>
                </a:solidFill>
                <a:latin typeface="Montserrat"/>
                <a:ea typeface="Montserrat"/>
                <a:cs typeface="Montserrat"/>
                <a:sym typeface="Montserrat"/>
              </a:rPr>
              <a:t>Securities scale Book market value Momentum factor</a:t>
            </a:r>
          </a:p>
        </p:txBody>
      </p:sp>
      <p:sp>
        <p:nvSpPr>
          <p:cNvPr id="8" name="TextBox 8"/>
          <p:cNvSpPr txBox="1"/>
          <p:nvPr/>
        </p:nvSpPr>
        <p:spPr>
          <a:xfrm>
            <a:off x="2107078" y="2330441"/>
            <a:ext cx="9455227" cy="1624092"/>
          </a:xfrm>
          <a:prstGeom prst="rect">
            <a:avLst/>
          </a:prstGeom>
        </p:spPr>
        <p:txBody>
          <a:bodyPr lIns="0" tIns="0" rIns="0" bIns="0" rtlCol="0" anchor="t">
            <a:spAutoFit/>
          </a:bodyPr>
          <a:lstStyle/>
          <a:p>
            <a:pPr algn="l">
              <a:lnSpc>
                <a:spcPts val="2792"/>
              </a:lnSpc>
            </a:pPr>
            <a:r>
              <a:rPr lang="en-US" sz="2590" spc="-33">
                <a:solidFill>
                  <a:srgbClr val="FFFFFF"/>
                </a:solidFill>
                <a:latin typeface="Montserrat"/>
                <a:ea typeface="Montserrat"/>
                <a:cs typeface="Montserrat"/>
                <a:sym typeface="Montserrat"/>
              </a:rPr>
              <a:t>The four-factor model was developed byMark M.Carhart in the year 1997.</a:t>
            </a:r>
          </a:p>
          <a:p>
            <a:pPr algn="l">
              <a:lnSpc>
                <a:spcPts val="5368"/>
              </a:lnSpc>
            </a:pPr>
            <a:r>
              <a:rPr lang="en-US" sz="2590" spc="-33">
                <a:solidFill>
                  <a:srgbClr val="FFFFFF"/>
                </a:solidFill>
                <a:latin typeface="Montserrat"/>
                <a:ea typeface="Montserrat"/>
                <a:cs typeface="Montserrat"/>
                <a:sym typeface="Montserrat"/>
              </a:rPr>
              <a:t>According to this model, there are four factors affecting </a:t>
            </a:r>
          </a:p>
          <a:p>
            <a:pPr algn="l">
              <a:lnSpc>
                <a:spcPts val="1295"/>
              </a:lnSpc>
            </a:pPr>
            <a:r>
              <a:rPr lang="en-US" sz="2590" spc="-33">
                <a:solidFill>
                  <a:srgbClr val="FFFFFF"/>
                </a:solidFill>
                <a:latin typeface="Montserrat"/>
                <a:ea typeface="Montserrat"/>
                <a:cs typeface="Montserrat"/>
                <a:sym typeface="Montserrat"/>
              </a:rPr>
              <a:t>fund performance, that are :</a:t>
            </a:r>
          </a:p>
        </p:txBody>
      </p:sp>
      <p:sp>
        <p:nvSpPr>
          <p:cNvPr id="9" name="TextBox 9"/>
          <p:cNvSpPr txBox="1"/>
          <p:nvPr/>
        </p:nvSpPr>
        <p:spPr>
          <a:xfrm>
            <a:off x="1571830" y="6578091"/>
            <a:ext cx="9823580" cy="437443"/>
          </a:xfrm>
          <a:prstGeom prst="rect">
            <a:avLst/>
          </a:prstGeom>
        </p:spPr>
        <p:txBody>
          <a:bodyPr lIns="0" tIns="0" rIns="0" bIns="0" rtlCol="0" anchor="t">
            <a:spAutoFit/>
          </a:bodyPr>
          <a:lstStyle/>
          <a:p>
            <a:pPr algn="l">
              <a:lnSpc>
                <a:spcPts val="3627"/>
              </a:lnSpc>
            </a:pPr>
            <a:r>
              <a:rPr lang="en-US" sz="2590" spc="5">
                <a:solidFill>
                  <a:srgbClr val="FFFFFF"/>
                </a:solidFill>
                <a:latin typeface="Montserrat"/>
                <a:ea typeface="Montserrat"/>
                <a:cs typeface="Montserrat"/>
                <a:sym typeface="Montserrat"/>
              </a:rPr>
              <a:t>ri-rf= α + βi1*MKT + βi2*SMB + βi3*HML +βi4*WML + ε</a:t>
            </a:r>
          </a:p>
        </p:txBody>
      </p:sp>
      <p:sp>
        <p:nvSpPr>
          <p:cNvPr id="10" name="TextBox 10"/>
          <p:cNvSpPr txBox="1"/>
          <p:nvPr/>
        </p:nvSpPr>
        <p:spPr>
          <a:xfrm>
            <a:off x="1366610" y="3991976"/>
            <a:ext cx="317002" cy="437364"/>
          </a:xfrm>
          <a:prstGeom prst="rect">
            <a:avLst/>
          </a:prstGeom>
        </p:spPr>
        <p:txBody>
          <a:bodyPr lIns="0" tIns="0" rIns="0" bIns="0" rtlCol="0" anchor="t">
            <a:spAutoFit/>
          </a:bodyPr>
          <a:lstStyle/>
          <a:p>
            <a:pPr algn="just">
              <a:lnSpc>
                <a:spcPts val="3631"/>
              </a:lnSpc>
            </a:pPr>
            <a:r>
              <a:rPr lang="en-US" sz="2593" spc="-23">
                <a:solidFill>
                  <a:srgbClr val="FFFFFF"/>
                </a:solidFill>
                <a:latin typeface="Montserrat"/>
                <a:ea typeface="Montserrat"/>
                <a:cs typeface="Montserrat"/>
                <a:sym typeface="Montserrat"/>
              </a:rPr>
              <a:t>1.</a:t>
            </a:r>
          </a:p>
        </p:txBody>
      </p:sp>
      <p:sp>
        <p:nvSpPr>
          <p:cNvPr id="11" name="TextBox 11"/>
          <p:cNvSpPr txBox="1"/>
          <p:nvPr/>
        </p:nvSpPr>
        <p:spPr>
          <a:xfrm>
            <a:off x="2200808" y="3991976"/>
            <a:ext cx="2498725" cy="437364"/>
          </a:xfrm>
          <a:prstGeom prst="rect">
            <a:avLst/>
          </a:prstGeom>
        </p:spPr>
        <p:txBody>
          <a:bodyPr lIns="0" tIns="0" rIns="0" bIns="0" rtlCol="0" anchor="t">
            <a:spAutoFit/>
          </a:bodyPr>
          <a:lstStyle/>
          <a:p>
            <a:pPr algn="l">
              <a:lnSpc>
                <a:spcPts val="3631"/>
              </a:lnSpc>
            </a:pPr>
            <a:r>
              <a:rPr lang="en-US" sz="2593" spc="-33">
                <a:solidFill>
                  <a:srgbClr val="FFFFFF"/>
                </a:solidFill>
                <a:latin typeface="Montserrat"/>
                <a:ea typeface="Montserrat"/>
                <a:cs typeface="Montserrat"/>
                <a:sym typeface="Montserrat"/>
              </a:rPr>
              <a:t>Average return</a:t>
            </a:r>
          </a:p>
        </p:txBody>
      </p:sp>
      <p:sp>
        <p:nvSpPr>
          <p:cNvPr id="12" name="TextBox 12"/>
          <p:cNvSpPr txBox="1"/>
          <p:nvPr/>
        </p:nvSpPr>
        <p:spPr>
          <a:xfrm>
            <a:off x="2107078" y="6067003"/>
            <a:ext cx="4264659" cy="437364"/>
          </a:xfrm>
          <a:prstGeom prst="rect">
            <a:avLst/>
          </a:prstGeom>
        </p:spPr>
        <p:txBody>
          <a:bodyPr lIns="0" tIns="0" rIns="0" bIns="0" rtlCol="0" anchor="t">
            <a:spAutoFit/>
          </a:bodyPr>
          <a:lstStyle/>
          <a:p>
            <a:pPr algn="l">
              <a:lnSpc>
                <a:spcPts val="3631"/>
              </a:lnSpc>
            </a:pPr>
            <a:r>
              <a:rPr lang="en-US" sz="2593" spc="5">
                <a:solidFill>
                  <a:srgbClr val="FFFFFF"/>
                </a:solidFill>
                <a:latin typeface="Montserrat"/>
                <a:ea typeface="Montserrat"/>
                <a:cs typeface="Montserrat"/>
                <a:sym typeface="Montserrat"/>
              </a:rPr>
              <a:t>The model is as follows:</a:t>
            </a:r>
          </a:p>
        </p:txBody>
      </p:sp>
      <p:sp>
        <p:nvSpPr>
          <p:cNvPr id="13" name="Freeform 13"/>
          <p:cNvSpPr/>
          <p:nvPr/>
        </p:nvSpPr>
        <p:spPr>
          <a:xfrm>
            <a:off x="11544162" y="800100"/>
            <a:ext cx="5700111" cy="7825091"/>
          </a:xfrm>
          <a:custGeom>
            <a:avLst/>
            <a:gdLst/>
            <a:ahLst/>
            <a:cxnLst/>
            <a:rect l="l" t="t" r="r" b="b"/>
            <a:pathLst>
              <a:path w="5700111" h="7825091">
                <a:moveTo>
                  <a:pt x="0" y="0"/>
                </a:moveTo>
                <a:lnTo>
                  <a:pt x="5700111" y="0"/>
                </a:lnTo>
                <a:lnTo>
                  <a:pt x="5700111" y="7825091"/>
                </a:lnTo>
                <a:lnTo>
                  <a:pt x="0" y="7825091"/>
                </a:lnTo>
                <a:lnTo>
                  <a:pt x="0" y="0"/>
                </a:lnTo>
                <a:close/>
              </a:path>
            </a:pathLst>
          </a:custGeom>
          <a:blipFill>
            <a:blip r:embed="rId3"/>
            <a:stretch>
              <a:fillRect t="-4241" r="-140088" b="-12351"/>
            </a:stretch>
          </a:blipFill>
        </p:spPr>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TextBox 3"/>
          <p:cNvSpPr txBox="1"/>
          <p:nvPr/>
        </p:nvSpPr>
        <p:spPr>
          <a:xfrm>
            <a:off x="10646618" y="1501019"/>
            <a:ext cx="5467004" cy="425373"/>
          </a:xfrm>
          <a:prstGeom prst="rect">
            <a:avLst/>
          </a:prstGeom>
        </p:spPr>
        <p:txBody>
          <a:bodyPr lIns="0" tIns="0" rIns="0" bIns="0" rtlCol="0" anchor="t">
            <a:spAutoFit/>
          </a:bodyPr>
          <a:lstStyle/>
          <a:p>
            <a:pPr algn="ctr">
              <a:lnSpc>
                <a:spcPts val="3530"/>
              </a:lnSpc>
              <a:spcBef>
                <a:spcPct val="0"/>
              </a:spcBef>
            </a:pPr>
            <a:r>
              <a:rPr lang="en-US" sz="2800" b="1" dirty="0">
                <a:solidFill>
                  <a:srgbClr val="FFAB40"/>
                </a:solidFill>
                <a:latin typeface="Montserrat Ultra-Bold"/>
                <a:ea typeface="Montserrat Ultra-Bold"/>
                <a:cs typeface="Montserrat Ultra-Bold"/>
                <a:sym typeface="Montserrat Ultra-Bold"/>
              </a:rPr>
              <a:t> THE MIRAGE ANALOGY</a:t>
            </a:r>
          </a:p>
        </p:txBody>
      </p:sp>
      <p:sp>
        <p:nvSpPr>
          <p:cNvPr id="4" name="TextBox 4"/>
          <p:cNvSpPr txBox="1"/>
          <p:nvPr/>
        </p:nvSpPr>
        <p:spPr>
          <a:xfrm>
            <a:off x="10589468" y="2527787"/>
            <a:ext cx="6351512" cy="4460176"/>
          </a:xfrm>
          <a:prstGeom prst="rect">
            <a:avLst/>
          </a:prstGeom>
        </p:spPr>
        <p:txBody>
          <a:bodyPr lIns="0" tIns="0" rIns="0" bIns="0" rtlCol="0" anchor="t">
            <a:spAutoFit/>
          </a:bodyPr>
          <a:lstStyle/>
          <a:p>
            <a:pPr algn="l">
              <a:lnSpc>
                <a:spcPts val="3538"/>
              </a:lnSpc>
              <a:spcBef>
                <a:spcPct val="0"/>
              </a:spcBef>
            </a:pPr>
            <a:r>
              <a:rPr lang="en-US" sz="2527" b="1">
                <a:solidFill>
                  <a:srgbClr val="FFFFFF"/>
                </a:solidFill>
                <a:latin typeface="Montserrat Ultra-Bold"/>
                <a:ea typeface="Montserrat Ultra-Bold"/>
                <a:cs typeface="Montserrat Ultra-Bold"/>
                <a:sym typeface="Montserrat Ultra-Bold"/>
              </a:rPr>
              <a:t>In the world of </a:t>
            </a:r>
            <a:r>
              <a:rPr lang="en-US" sz="2527" b="1">
                <a:solidFill>
                  <a:srgbClr val="FFAB40"/>
                </a:solidFill>
                <a:latin typeface="Montserrat Bold"/>
                <a:ea typeface="Montserrat Bold"/>
                <a:cs typeface="Montserrat Bold"/>
                <a:sym typeface="Montserrat Bold"/>
              </a:rPr>
              <a:t>investments</a:t>
            </a:r>
            <a:r>
              <a:rPr lang="en-US" sz="2527" b="1">
                <a:solidFill>
                  <a:srgbClr val="FFFFFF"/>
                </a:solidFill>
                <a:latin typeface="Montserrat Ultra-Bold"/>
                <a:ea typeface="Montserrat Ultra-Bold"/>
                <a:cs typeface="Montserrat Ultra-Bold"/>
                <a:sym typeface="Montserrat Ultra-Bold"/>
              </a:rPr>
              <a:t>, </a:t>
            </a:r>
          </a:p>
          <a:p>
            <a:pPr algn="l">
              <a:lnSpc>
                <a:spcPts val="3538"/>
              </a:lnSpc>
              <a:spcBef>
                <a:spcPct val="0"/>
              </a:spcBef>
            </a:pPr>
            <a:r>
              <a:rPr lang="en-US" sz="2527" b="1">
                <a:solidFill>
                  <a:srgbClr val="FFFFFF"/>
                </a:solidFill>
                <a:latin typeface="Montserrat Ultra-Bold"/>
                <a:ea typeface="Montserrat Ultra-Bold"/>
                <a:cs typeface="Montserrat Ultra-Bold"/>
                <a:sym typeface="Montserrat Ultra-Bold"/>
              </a:rPr>
              <a:t>mutual funds often market themselves with promising returns, luring investors into a </a:t>
            </a:r>
            <a:r>
              <a:rPr lang="en-US" sz="2527" b="1">
                <a:solidFill>
                  <a:srgbClr val="FFAB40"/>
                </a:solidFill>
                <a:latin typeface="Montserrat Ultra-Bold"/>
                <a:ea typeface="Montserrat Ultra-Bold"/>
                <a:cs typeface="Montserrat Ultra-Bold"/>
                <a:sym typeface="Montserrat Ultra-Bold"/>
              </a:rPr>
              <a:t>false</a:t>
            </a:r>
            <a:r>
              <a:rPr lang="en-US" sz="2527" b="1">
                <a:solidFill>
                  <a:srgbClr val="FFFFFF"/>
                </a:solidFill>
                <a:latin typeface="Montserrat Ultra-Bold"/>
                <a:ea typeface="Montserrat Ultra-Bold"/>
                <a:cs typeface="Montserrat Ultra-Bold"/>
                <a:sym typeface="Montserrat Ultra-Bold"/>
              </a:rPr>
              <a:t> sense of security. It's essential to scrutinize these claims and understand the </a:t>
            </a:r>
            <a:r>
              <a:rPr lang="en-US" sz="2527" b="1">
                <a:solidFill>
                  <a:srgbClr val="FFAB40"/>
                </a:solidFill>
                <a:latin typeface="Montserrat Ultra-Bold"/>
                <a:ea typeface="Montserrat Ultra-Bold"/>
                <a:cs typeface="Montserrat Ultra-Bold"/>
                <a:sym typeface="Montserrat Ultra-Bold"/>
              </a:rPr>
              <a:t>underlying risks</a:t>
            </a:r>
            <a:r>
              <a:rPr lang="en-US" sz="2527" b="1">
                <a:solidFill>
                  <a:srgbClr val="FFFFFF"/>
                </a:solidFill>
                <a:latin typeface="Montserrat Ultra-Bold"/>
                <a:ea typeface="Montserrat Ultra-Bold"/>
                <a:cs typeface="Montserrat Ultra-Bold"/>
                <a:sym typeface="Montserrat Ultra-Bold"/>
              </a:rPr>
              <a:t> associated with high returns. Understanding the </a:t>
            </a:r>
            <a:r>
              <a:rPr lang="en-US" sz="2527" b="1">
                <a:solidFill>
                  <a:srgbClr val="FFAB40"/>
                </a:solidFill>
                <a:latin typeface="Montserrat Ultra-Bold"/>
                <a:ea typeface="Montserrat Ultra-Bold"/>
                <a:cs typeface="Montserrat Ultra-Bold"/>
                <a:sym typeface="Montserrat Ultra-Bold"/>
              </a:rPr>
              <a:t>False Discovery Rate (FDR)</a:t>
            </a:r>
            <a:r>
              <a:rPr lang="en-US" sz="2527" b="1">
                <a:solidFill>
                  <a:srgbClr val="FFFFFF"/>
                </a:solidFill>
                <a:latin typeface="Montserrat Ultra-Bold"/>
                <a:ea typeface="Montserrat Ultra-Bold"/>
                <a:cs typeface="Montserrat Ultra-Bold"/>
                <a:sym typeface="Montserrat Ultra-Bold"/>
              </a:rPr>
              <a:t> is crucial </a:t>
            </a:r>
          </a:p>
          <a:p>
            <a:pPr algn="l">
              <a:lnSpc>
                <a:spcPts val="3538"/>
              </a:lnSpc>
              <a:spcBef>
                <a:spcPct val="0"/>
              </a:spcBef>
            </a:pPr>
            <a:r>
              <a:rPr lang="en-US" sz="2527" b="1">
                <a:solidFill>
                  <a:srgbClr val="FFFFFF"/>
                </a:solidFill>
                <a:latin typeface="Montserrat Ultra-Bold"/>
                <a:ea typeface="Montserrat Ultra-Bold"/>
                <a:cs typeface="Montserrat Ultra-Bold"/>
                <a:sym typeface="Montserrat Ultra-Bold"/>
              </a:rPr>
              <a:t>for investors. </a:t>
            </a:r>
          </a:p>
        </p:txBody>
      </p:sp>
      <p:sp>
        <p:nvSpPr>
          <p:cNvPr id="5" name="Freeform 5"/>
          <p:cNvSpPr/>
          <p:nvPr/>
        </p:nvSpPr>
        <p:spPr>
          <a:xfrm>
            <a:off x="1450862" y="1029980"/>
            <a:ext cx="6622254" cy="7792275"/>
          </a:xfrm>
          <a:custGeom>
            <a:avLst/>
            <a:gdLst/>
            <a:ahLst/>
            <a:cxnLst/>
            <a:rect l="l" t="t" r="r" b="b"/>
            <a:pathLst>
              <a:path w="6622254" h="7792275">
                <a:moveTo>
                  <a:pt x="0" y="0"/>
                </a:moveTo>
                <a:lnTo>
                  <a:pt x="6622253" y="0"/>
                </a:lnTo>
                <a:lnTo>
                  <a:pt x="6622253" y="7792275"/>
                </a:lnTo>
                <a:lnTo>
                  <a:pt x="0" y="7792275"/>
                </a:lnTo>
                <a:lnTo>
                  <a:pt x="0" y="0"/>
                </a:lnTo>
                <a:close/>
              </a:path>
            </a:pathLst>
          </a:custGeom>
          <a:blipFill>
            <a:blip r:embed="rId3"/>
            <a:stretch>
              <a:fillRect t="-7355" b="-5420"/>
            </a:stretch>
          </a:blipFill>
        </p:spPr>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Freeform 3"/>
          <p:cNvSpPr/>
          <p:nvPr/>
        </p:nvSpPr>
        <p:spPr>
          <a:xfrm>
            <a:off x="9758576" y="972830"/>
            <a:ext cx="8179341" cy="6990070"/>
          </a:xfrm>
          <a:custGeom>
            <a:avLst/>
            <a:gdLst/>
            <a:ahLst/>
            <a:cxnLst/>
            <a:rect l="l" t="t" r="r" b="b"/>
            <a:pathLst>
              <a:path w="7829257" h="7807507">
                <a:moveTo>
                  <a:pt x="0" y="0"/>
                </a:moveTo>
                <a:lnTo>
                  <a:pt x="7829256" y="0"/>
                </a:lnTo>
                <a:lnTo>
                  <a:pt x="7829256" y="7807508"/>
                </a:lnTo>
                <a:lnTo>
                  <a:pt x="0" y="7807508"/>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p>
      <p:sp>
        <p:nvSpPr>
          <p:cNvPr id="4" name="TextBox 4"/>
          <p:cNvSpPr txBox="1"/>
          <p:nvPr/>
        </p:nvSpPr>
        <p:spPr>
          <a:xfrm>
            <a:off x="887498" y="972830"/>
            <a:ext cx="7699534" cy="529827"/>
          </a:xfrm>
          <a:prstGeom prst="rect">
            <a:avLst/>
          </a:prstGeom>
        </p:spPr>
        <p:txBody>
          <a:bodyPr lIns="0" tIns="0" rIns="0" bIns="0" rtlCol="0" anchor="t">
            <a:spAutoFit/>
          </a:bodyPr>
          <a:lstStyle/>
          <a:p>
            <a:pPr algn="ctr">
              <a:lnSpc>
                <a:spcPts val="4396"/>
              </a:lnSpc>
              <a:spcBef>
                <a:spcPct val="0"/>
              </a:spcBef>
            </a:pPr>
            <a:r>
              <a:rPr lang="en-US" sz="3140" b="1">
                <a:solidFill>
                  <a:srgbClr val="FFAB40"/>
                </a:solidFill>
                <a:latin typeface="Montserrat Bold"/>
                <a:ea typeface="Montserrat Bold"/>
                <a:cs typeface="Montserrat Bold"/>
                <a:sym typeface="Montserrat Bold"/>
              </a:rPr>
              <a:t>Fama-French-Carhart 4 factor model</a:t>
            </a:r>
          </a:p>
        </p:txBody>
      </p:sp>
      <p:sp>
        <p:nvSpPr>
          <p:cNvPr id="5" name="TextBox 5"/>
          <p:cNvSpPr txBox="1"/>
          <p:nvPr/>
        </p:nvSpPr>
        <p:spPr>
          <a:xfrm>
            <a:off x="929640" y="1896208"/>
            <a:ext cx="130296" cy="779469"/>
          </a:xfrm>
          <a:prstGeom prst="rect">
            <a:avLst/>
          </a:prstGeom>
        </p:spPr>
        <p:txBody>
          <a:bodyPr lIns="0" tIns="0" rIns="0" bIns="0" rtlCol="0" anchor="t">
            <a:spAutoFit/>
          </a:bodyPr>
          <a:lstStyle/>
          <a:p>
            <a:pPr algn="l">
              <a:lnSpc>
                <a:spcPts val="7184"/>
              </a:lnSpc>
            </a:pPr>
            <a:r>
              <a:rPr lang="en-US" sz="2873" spc="-22">
                <a:solidFill>
                  <a:srgbClr val="FFFFFF"/>
                </a:solidFill>
                <a:latin typeface="Montserrat"/>
                <a:ea typeface="Montserrat"/>
                <a:cs typeface="Montserrat"/>
                <a:sym typeface="Montserrat"/>
              </a:rPr>
              <a:t>•</a:t>
            </a:r>
          </a:p>
        </p:txBody>
      </p:sp>
      <p:sp>
        <p:nvSpPr>
          <p:cNvPr id="6" name="TextBox 6"/>
          <p:cNvSpPr txBox="1"/>
          <p:nvPr/>
        </p:nvSpPr>
        <p:spPr>
          <a:xfrm>
            <a:off x="929640" y="2867110"/>
            <a:ext cx="130296" cy="779469"/>
          </a:xfrm>
          <a:prstGeom prst="rect">
            <a:avLst/>
          </a:prstGeom>
        </p:spPr>
        <p:txBody>
          <a:bodyPr lIns="0" tIns="0" rIns="0" bIns="0" rtlCol="0" anchor="t">
            <a:spAutoFit/>
          </a:bodyPr>
          <a:lstStyle/>
          <a:p>
            <a:pPr algn="l">
              <a:lnSpc>
                <a:spcPts val="7184"/>
              </a:lnSpc>
            </a:pPr>
            <a:r>
              <a:rPr lang="en-US" sz="2873" spc="-22">
                <a:solidFill>
                  <a:srgbClr val="FFFFFF"/>
                </a:solidFill>
                <a:latin typeface="Montserrat"/>
                <a:ea typeface="Montserrat"/>
                <a:cs typeface="Montserrat"/>
                <a:sym typeface="Montserrat"/>
              </a:rPr>
              <a:t>•</a:t>
            </a:r>
          </a:p>
        </p:txBody>
      </p:sp>
      <p:sp>
        <p:nvSpPr>
          <p:cNvPr id="7" name="TextBox 7"/>
          <p:cNvSpPr txBox="1"/>
          <p:nvPr/>
        </p:nvSpPr>
        <p:spPr>
          <a:xfrm>
            <a:off x="929640" y="5704472"/>
            <a:ext cx="130296" cy="489548"/>
          </a:xfrm>
          <a:prstGeom prst="rect">
            <a:avLst/>
          </a:prstGeom>
        </p:spPr>
        <p:txBody>
          <a:bodyPr lIns="0" tIns="0" rIns="0" bIns="0" rtlCol="0" anchor="t">
            <a:spAutoFit/>
          </a:bodyPr>
          <a:lstStyle/>
          <a:p>
            <a:pPr algn="l">
              <a:lnSpc>
                <a:spcPts val="4023"/>
              </a:lnSpc>
            </a:pPr>
            <a:r>
              <a:rPr lang="en-US" sz="2873" spc="-22">
                <a:solidFill>
                  <a:srgbClr val="FFFFFF"/>
                </a:solidFill>
                <a:latin typeface="Montserrat"/>
                <a:ea typeface="Montserrat"/>
                <a:cs typeface="Montserrat"/>
                <a:sym typeface="Montserrat"/>
              </a:rPr>
              <a:t>•</a:t>
            </a:r>
          </a:p>
        </p:txBody>
      </p:sp>
      <p:sp>
        <p:nvSpPr>
          <p:cNvPr id="8" name="TextBox 8"/>
          <p:cNvSpPr txBox="1"/>
          <p:nvPr/>
        </p:nvSpPr>
        <p:spPr>
          <a:xfrm>
            <a:off x="1292768" y="2286733"/>
            <a:ext cx="8465808" cy="4989828"/>
          </a:xfrm>
          <a:prstGeom prst="rect">
            <a:avLst/>
          </a:prstGeom>
        </p:spPr>
        <p:txBody>
          <a:bodyPr lIns="0" tIns="0" rIns="0" bIns="0" rtlCol="0" anchor="t">
            <a:spAutoFit/>
          </a:bodyPr>
          <a:lstStyle/>
          <a:p>
            <a:pPr algn="l">
              <a:lnSpc>
                <a:spcPts val="3095"/>
              </a:lnSpc>
            </a:pPr>
            <a:r>
              <a:rPr lang="en-US" sz="2873" spc="-37" dirty="0">
                <a:solidFill>
                  <a:srgbClr val="FFFFFF"/>
                </a:solidFill>
                <a:latin typeface="Montserrat"/>
                <a:ea typeface="Montserrat"/>
                <a:cs typeface="Montserrat"/>
                <a:sym typeface="Montserrat"/>
              </a:rPr>
              <a:t>Where, all the coefficients are same as three- factor model, except for momentum factor.</a:t>
            </a:r>
          </a:p>
          <a:p>
            <a:pPr algn="l">
              <a:lnSpc>
                <a:spcPts val="6000"/>
              </a:lnSpc>
            </a:pPr>
            <a:r>
              <a:rPr lang="en-US" sz="2873" spc="-37" dirty="0">
                <a:solidFill>
                  <a:srgbClr val="FFFFFF"/>
                </a:solidFill>
                <a:latin typeface="Montserrat"/>
                <a:ea typeface="Montserrat"/>
                <a:cs typeface="Montserrat"/>
                <a:sym typeface="Montserrat"/>
              </a:rPr>
              <a:t>The main change lies in the momentum factor, </a:t>
            </a:r>
          </a:p>
          <a:p>
            <a:pPr algn="l">
              <a:lnSpc>
                <a:spcPts val="1436"/>
              </a:lnSpc>
            </a:pPr>
            <a:r>
              <a:rPr lang="en-US" sz="2873" spc="-37" dirty="0">
                <a:solidFill>
                  <a:srgbClr val="FFFFFF"/>
                </a:solidFill>
                <a:latin typeface="Montserrat"/>
                <a:ea typeface="Montserrat"/>
                <a:cs typeface="Montserrat"/>
                <a:sym typeface="Montserrat"/>
              </a:rPr>
              <a:t>which is obtained by subtracting the poor </a:t>
            </a:r>
          </a:p>
          <a:p>
            <a:pPr algn="l">
              <a:lnSpc>
                <a:spcPts val="4759"/>
              </a:lnSpc>
            </a:pPr>
            <a:r>
              <a:rPr lang="en-US" sz="2873" spc="-37" dirty="0">
                <a:solidFill>
                  <a:srgbClr val="FFFFFF"/>
                </a:solidFill>
                <a:latin typeface="Montserrat"/>
                <a:ea typeface="Montserrat"/>
                <a:cs typeface="Montserrat"/>
                <a:sym typeface="Montserrat"/>
              </a:rPr>
              <a:t>performance of the previous period from the </a:t>
            </a:r>
          </a:p>
          <a:p>
            <a:pPr algn="l">
              <a:lnSpc>
                <a:spcPts val="1436"/>
              </a:lnSpc>
            </a:pPr>
            <a:r>
              <a:rPr lang="en-US" sz="2873" spc="-37" dirty="0">
                <a:solidFill>
                  <a:srgbClr val="FFFFFF"/>
                </a:solidFill>
                <a:latin typeface="Montserrat"/>
                <a:ea typeface="Montserrat"/>
                <a:cs typeface="Montserrat"/>
                <a:sym typeface="Montserrat"/>
              </a:rPr>
              <a:t>current return level of the portfolio which </a:t>
            </a:r>
          </a:p>
          <a:p>
            <a:pPr algn="l">
              <a:lnSpc>
                <a:spcPts val="4756"/>
              </a:lnSpc>
            </a:pPr>
            <a:r>
              <a:rPr lang="en-US" sz="2877" spc="-37" dirty="0">
                <a:solidFill>
                  <a:srgbClr val="FFFFFF"/>
                </a:solidFill>
                <a:latin typeface="Montserrat"/>
                <a:ea typeface="Montserrat"/>
                <a:cs typeface="Montserrat"/>
                <a:sym typeface="Montserrat"/>
              </a:rPr>
              <a:t>performed well in the previous period in the </a:t>
            </a:r>
          </a:p>
          <a:p>
            <a:pPr algn="l">
              <a:lnSpc>
                <a:spcPts val="1448"/>
              </a:lnSpc>
            </a:pPr>
            <a:r>
              <a:rPr lang="en-US" sz="2873" spc="-37" dirty="0">
                <a:solidFill>
                  <a:srgbClr val="FFFFFF"/>
                </a:solidFill>
                <a:latin typeface="Montserrat"/>
                <a:ea typeface="Montserrat"/>
                <a:cs typeface="Montserrat"/>
                <a:sym typeface="Montserrat"/>
              </a:rPr>
              <a:t>market.</a:t>
            </a:r>
          </a:p>
          <a:p>
            <a:pPr algn="l">
              <a:lnSpc>
                <a:spcPts val="7184"/>
              </a:lnSpc>
            </a:pPr>
            <a:r>
              <a:rPr lang="en-US" sz="2873" spc="-37" dirty="0">
                <a:solidFill>
                  <a:srgbClr val="FFFFFF"/>
                </a:solidFill>
                <a:latin typeface="Montserrat"/>
                <a:ea typeface="Montserrat"/>
                <a:cs typeface="Montserrat"/>
                <a:sym typeface="Montserrat"/>
              </a:rPr>
              <a:t>The four-factor model is more widely used in </a:t>
            </a:r>
          </a:p>
          <a:p>
            <a:pPr algn="l">
              <a:lnSpc>
                <a:spcPts val="1436"/>
              </a:lnSpc>
            </a:pPr>
            <a:r>
              <a:rPr lang="en-US" sz="2873" spc="-37" dirty="0">
                <a:solidFill>
                  <a:srgbClr val="FFFFFF"/>
                </a:solidFill>
                <a:latin typeface="Montserrat"/>
                <a:ea typeface="Montserrat"/>
                <a:cs typeface="Montserrat"/>
                <a:sym typeface="Montserrat"/>
              </a:rPr>
              <a:t>measuring the level of excess return of </a:t>
            </a:r>
          </a:p>
          <a:p>
            <a:pPr algn="l">
              <a:lnSpc>
                <a:spcPts val="4759"/>
              </a:lnSpc>
            </a:pPr>
            <a:r>
              <a:rPr lang="en-US" sz="2873" spc="-37" dirty="0">
                <a:solidFill>
                  <a:srgbClr val="FFFFFF"/>
                </a:solidFill>
                <a:latin typeface="Montserrat"/>
                <a:ea typeface="Montserrat"/>
                <a:cs typeface="Montserrat"/>
                <a:sym typeface="Montserrat"/>
              </a:rPr>
              <a:t>investment funds.</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Freeform 3"/>
          <p:cNvSpPr/>
          <p:nvPr/>
        </p:nvSpPr>
        <p:spPr>
          <a:xfrm>
            <a:off x="838200" y="195162"/>
            <a:ext cx="15901426" cy="9896676"/>
          </a:xfrm>
          <a:custGeom>
            <a:avLst/>
            <a:gdLst/>
            <a:ahLst/>
            <a:cxnLst/>
            <a:rect l="l" t="t" r="r" b="b"/>
            <a:pathLst>
              <a:path w="15901426" h="9896676">
                <a:moveTo>
                  <a:pt x="0" y="0"/>
                </a:moveTo>
                <a:lnTo>
                  <a:pt x="15901426" y="0"/>
                </a:lnTo>
                <a:lnTo>
                  <a:pt x="15901426" y="9896676"/>
                </a:lnTo>
                <a:lnTo>
                  <a:pt x="0" y="9896676"/>
                </a:lnTo>
                <a:lnTo>
                  <a:pt x="0" y="0"/>
                </a:lnTo>
                <a:close/>
              </a:path>
            </a:pathLst>
          </a:custGeom>
          <a:blipFill>
            <a:blip r:embed="rId3"/>
            <a:stretch>
              <a:fillRect t="-612" b="-612"/>
            </a:stretch>
          </a:blipFill>
        </p:spPr>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sp>
      <p:grpSp>
        <p:nvGrpSpPr>
          <p:cNvPr id="3" name="Group 3"/>
          <p:cNvGrpSpPr>
            <a:grpSpLocks noChangeAspect="1"/>
          </p:cNvGrpSpPr>
          <p:nvPr/>
        </p:nvGrpSpPr>
        <p:grpSpPr>
          <a:xfrm>
            <a:off x="0" y="0"/>
            <a:ext cx="17993965" cy="10121605"/>
            <a:chOff x="0" y="0"/>
            <a:chExt cx="18288000" cy="10287000"/>
          </a:xfrm>
        </p:grpSpPr>
        <p:sp>
          <p:nvSpPr>
            <p:cNvPr id="4" name="Freeform 4"/>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5" name="Freeform 5"/>
          <p:cNvSpPr/>
          <p:nvPr/>
        </p:nvSpPr>
        <p:spPr>
          <a:xfrm rot="-10800000">
            <a:off x="6298" y="-750"/>
            <a:ext cx="18281702" cy="10122355"/>
          </a:xfrm>
          <a:custGeom>
            <a:avLst/>
            <a:gdLst/>
            <a:ahLst/>
            <a:cxnLst/>
            <a:rect l="l" t="t" r="r" b="b"/>
            <a:pathLst>
              <a:path w="18281702" h="10122355">
                <a:moveTo>
                  <a:pt x="0" y="0"/>
                </a:moveTo>
                <a:lnTo>
                  <a:pt x="18281702" y="0"/>
                </a:lnTo>
                <a:lnTo>
                  <a:pt x="18281702" y="10122355"/>
                </a:lnTo>
                <a:lnTo>
                  <a:pt x="0" y="10122355"/>
                </a:lnTo>
                <a:lnTo>
                  <a:pt x="0" y="0"/>
                </a:lnTo>
                <a:close/>
              </a:path>
            </a:pathLst>
          </a:custGeom>
          <a:blipFill>
            <a:blip r:embed="rId2"/>
            <a:stretch>
              <a:fillRect t="-11549" r="-10663" b="-886"/>
            </a:stretch>
          </a:blipFill>
        </p:spPr>
      </p:sp>
      <p:sp>
        <p:nvSpPr>
          <p:cNvPr id="6" name="Freeform 6"/>
          <p:cNvSpPr/>
          <p:nvPr/>
        </p:nvSpPr>
        <p:spPr>
          <a:xfrm>
            <a:off x="1013420" y="1166219"/>
            <a:ext cx="5364217" cy="2186083"/>
          </a:xfrm>
          <a:custGeom>
            <a:avLst/>
            <a:gdLst/>
            <a:ahLst/>
            <a:cxnLst/>
            <a:rect l="l" t="t" r="r" b="b"/>
            <a:pathLst>
              <a:path w="5364217" h="2186083">
                <a:moveTo>
                  <a:pt x="0" y="0"/>
                </a:moveTo>
                <a:lnTo>
                  <a:pt x="5364217" y="0"/>
                </a:lnTo>
                <a:lnTo>
                  <a:pt x="5364217" y="2186083"/>
                </a:lnTo>
                <a:lnTo>
                  <a:pt x="0" y="2186083"/>
                </a:lnTo>
                <a:lnTo>
                  <a:pt x="0" y="0"/>
                </a:lnTo>
                <a:close/>
              </a:path>
            </a:pathLst>
          </a:custGeom>
          <a:blipFill>
            <a:blip r:embed="rId3"/>
            <a:stretch>
              <a:fillRect l="-2679" t="-13537" b="-7774"/>
            </a:stretch>
          </a:blipFill>
        </p:spPr>
      </p:sp>
      <p:sp>
        <p:nvSpPr>
          <p:cNvPr id="7" name="TextBox 7"/>
          <p:cNvSpPr txBox="1"/>
          <p:nvPr/>
        </p:nvSpPr>
        <p:spPr>
          <a:xfrm>
            <a:off x="9003281" y="1313776"/>
            <a:ext cx="6566000" cy="1564617"/>
          </a:xfrm>
          <a:prstGeom prst="rect">
            <a:avLst/>
          </a:prstGeom>
        </p:spPr>
        <p:txBody>
          <a:bodyPr lIns="0" tIns="0" rIns="0" bIns="0" rtlCol="0" anchor="t">
            <a:spAutoFit/>
          </a:bodyPr>
          <a:lstStyle/>
          <a:p>
            <a:pPr algn="l">
              <a:lnSpc>
                <a:spcPts val="3168"/>
              </a:lnSpc>
              <a:spcBef>
                <a:spcPct val="0"/>
              </a:spcBef>
            </a:pPr>
            <a:r>
              <a:rPr lang="en-US" sz="2262" b="1" spc="-18">
                <a:solidFill>
                  <a:srgbClr val="FFFFFF"/>
                </a:solidFill>
                <a:latin typeface="Montserrat Bold"/>
                <a:ea typeface="Montserrat Bold"/>
                <a:cs typeface="Montserrat Bold"/>
                <a:sym typeface="Montserrat Bold"/>
              </a:rPr>
              <a:t>Based on our analysis of the collected data, our findings reveal that the performance of fund managers within the sampled funds demonstrates limited strength.</a:t>
            </a:r>
          </a:p>
        </p:txBody>
      </p:sp>
      <p:sp>
        <p:nvSpPr>
          <p:cNvPr id="8" name="TextBox 8"/>
          <p:cNvSpPr txBox="1"/>
          <p:nvPr/>
        </p:nvSpPr>
        <p:spPr>
          <a:xfrm>
            <a:off x="8739481" y="1113751"/>
            <a:ext cx="89398" cy="540652"/>
          </a:xfrm>
          <a:prstGeom prst="rect">
            <a:avLst/>
          </a:prstGeom>
        </p:spPr>
        <p:txBody>
          <a:bodyPr lIns="0" tIns="0" rIns="0" bIns="0" rtlCol="0" anchor="t">
            <a:spAutoFit/>
          </a:bodyPr>
          <a:lstStyle/>
          <a:p>
            <a:pPr algn="l">
              <a:lnSpc>
                <a:spcPts val="4929"/>
              </a:lnSpc>
            </a:pPr>
            <a:r>
              <a:rPr lang="en-US" sz="1971" b="1" spc="-15">
                <a:solidFill>
                  <a:srgbClr val="FFFFFF"/>
                </a:solidFill>
                <a:latin typeface="Montserrat Bold"/>
                <a:ea typeface="Montserrat Bold"/>
                <a:cs typeface="Montserrat Bold"/>
                <a:sym typeface="Montserrat Bold"/>
              </a:rPr>
              <a:t>•</a:t>
            </a:r>
          </a:p>
        </p:txBody>
      </p:sp>
      <p:sp>
        <p:nvSpPr>
          <p:cNvPr id="9" name="TextBox 9"/>
          <p:cNvSpPr txBox="1"/>
          <p:nvPr/>
        </p:nvSpPr>
        <p:spPr>
          <a:xfrm>
            <a:off x="8784180" y="2951854"/>
            <a:ext cx="89398" cy="540652"/>
          </a:xfrm>
          <a:prstGeom prst="rect">
            <a:avLst/>
          </a:prstGeom>
        </p:spPr>
        <p:txBody>
          <a:bodyPr lIns="0" tIns="0" rIns="0" bIns="0" rtlCol="0" anchor="t">
            <a:spAutoFit/>
          </a:bodyPr>
          <a:lstStyle/>
          <a:p>
            <a:pPr algn="l">
              <a:lnSpc>
                <a:spcPts val="4929"/>
              </a:lnSpc>
            </a:pPr>
            <a:r>
              <a:rPr lang="en-US" sz="1971" b="1" spc="-15">
                <a:solidFill>
                  <a:srgbClr val="FFFFFF"/>
                </a:solidFill>
                <a:latin typeface="Montserrat Bold"/>
                <a:ea typeface="Montserrat Bold"/>
                <a:cs typeface="Montserrat Bold"/>
                <a:sym typeface="Montserrat Bold"/>
              </a:rPr>
              <a:t>•</a:t>
            </a:r>
          </a:p>
        </p:txBody>
      </p:sp>
      <p:sp>
        <p:nvSpPr>
          <p:cNvPr id="10" name="TextBox 10"/>
          <p:cNvSpPr txBox="1"/>
          <p:nvPr/>
        </p:nvSpPr>
        <p:spPr>
          <a:xfrm>
            <a:off x="9003281" y="3151879"/>
            <a:ext cx="6508199" cy="1564617"/>
          </a:xfrm>
          <a:prstGeom prst="rect">
            <a:avLst/>
          </a:prstGeom>
        </p:spPr>
        <p:txBody>
          <a:bodyPr lIns="0" tIns="0" rIns="0" bIns="0" rtlCol="0" anchor="t">
            <a:spAutoFit/>
          </a:bodyPr>
          <a:lstStyle/>
          <a:p>
            <a:pPr algn="l">
              <a:lnSpc>
                <a:spcPts val="3168"/>
              </a:lnSpc>
              <a:spcBef>
                <a:spcPct val="0"/>
              </a:spcBef>
            </a:pPr>
            <a:r>
              <a:rPr lang="en-US" sz="2262" b="1" spc="-18">
                <a:solidFill>
                  <a:srgbClr val="FFFFFF"/>
                </a:solidFill>
                <a:latin typeface="Montserrat Bold"/>
                <a:ea typeface="Montserrat Bold"/>
                <a:cs typeface="Montserrat Bold"/>
                <a:sym typeface="Montserrat Bold"/>
              </a:rPr>
              <a:t>The positive excess returns observed appear to be driven more by chance than by the fund managers' investment selection skills.</a:t>
            </a:r>
          </a:p>
        </p:txBody>
      </p:sp>
      <p:sp>
        <p:nvSpPr>
          <p:cNvPr id="11" name="TextBox 11"/>
          <p:cNvSpPr txBox="1"/>
          <p:nvPr/>
        </p:nvSpPr>
        <p:spPr>
          <a:xfrm>
            <a:off x="9003281" y="4872975"/>
            <a:ext cx="6508199" cy="1564617"/>
          </a:xfrm>
          <a:prstGeom prst="rect">
            <a:avLst/>
          </a:prstGeom>
        </p:spPr>
        <p:txBody>
          <a:bodyPr lIns="0" tIns="0" rIns="0" bIns="0" rtlCol="0" anchor="t">
            <a:spAutoFit/>
          </a:bodyPr>
          <a:lstStyle/>
          <a:p>
            <a:pPr algn="l">
              <a:lnSpc>
                <a:spcPts val="3168"/>
              </a:lnSpc>
              <a:spcBef>
                <a:spcPct val="0"/>
              </a:spcBef>
            </a:pPr>
            <a:r>
              <a:rPr lang="en-US" sz="2262" b="1" spc="-18">
                <a:solidFill>
                  <a:srgbClr val="FFFFFF"/>
                </a:solidFill>
                <a:latin typeface="Montserrat Bold"/>
                <a:ea typeface="Montserrat Bold"/>
                <a:cs typeface="Montserrat Bold"/>
                <a:sym typeface="Montserrat Bold"/>
              </a:rPr>
              <a:t>On the other hand, negative returns cannot be solely attributed to bad luck; the skill (or lack thereof) of fund managers also appears to have an influence.</a:t>
            </a:r>
          </a:p>
        </p:txBody>
      </p:sp>
      <p:sp>
        <p:nvSpPr>
          <p:cNvPr id="12" name="TextBox 12"/>
          <p:cNvSpPr txBox="1"/>
          <p:nvPr/>
        </p:nvSpPr>
        <p:spPr>
          <a:xfrm>
            <a:off x="8828879" y="4672950"/>
            <a:ext cx="89398" cy="540652"/>
          </a:xfrm>
          <a:prstGeom prst="rect">
            <a:avLst/>
          </a:prstGeom>
        </p:spPr>
        <p:txBody>
          <a:bodyPr lIns="0" tIns="0" rIns="0" bIns="0" rtlCol="0" anchor="t">
            <a:spAutoFit/>
          </a:bodyPr>
          <a:lstStyle/>
          <a:p>
            <a:pPr algn="l">
              <a:lnSpc>
                <a:spcPts val="4929"/>
              </a:lnSpc>
            </a:pPr>
            <a:r>
              <a:rPr lang="en-US" sz="1971" b="1" spc="-15">
                <a:solidFill>
                  <a:srgbClr val="FFFFFF"/>
                </a:solidFill>
                <a:latin typeface="Montserrat Bold"/>
                <a:ea typeface="Montserrat Bold"/>
                <a:cs typeface="Montserrat Bold"/>
                <a:sym typeface="Montserrat Bold"/>
              </a:rPr>
              <a:t>•</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5888DC6-90C7-A914-B4C5-B4BA1E232C39}"/>
              </a:ext>
            </a:extLst>
          </p:cNvPr>
          <p:cNvSpPr/>
          <p:nvPr/>
        </p:nvSpPr>
        <p:spPr>
          <a:xfrm rot="-10800000">
            <a:off x="-3629" y="-1"/>
            <a:ext cx="18281702" cy="10287000"/>
          </a:xfrm>
          <a:custGeom>
            <a:avLst/>
            <a:gdLst/>
            <a:ahLst/>
            <a:cxnLst/>
            <a:rect l="l" t="t" r="r" b="b"/>
            <a:pathLst>
              <a:path w="18281702" h="10122355">
                <a:moveTo>
                  <a:pt x="0" y="0"/>
                </a:moveTo>
                <a:lnTo>
                  <a:pt x="18281702" y="0"/>
                </a:lnTo>
                <a:lnTo>
                  <a:pt x="18281702" y="10122355"/>
                </a:lnTo>
                <a:lnTo>
                  <a:pt x="0" y="10122355"/>
                </a:lnTo>
                <a:lnTo>
                  <a:pt x="0" y="0"/>
                </a:lnTo>
                <a:close/>
              </a:path>
            </a:pathLst>
          </a:custGeom>
          <a:blipFill>
            <a:blip r:embed="rId2"/>
            <a:stretch>
              <a:fillRect t="-11549" r="-10663" b="-886"/>
            </a:stretch>
          </a:blipFill>
        </p:spPr>
      </p:sp>
      <p:sp>
        <p:nvSpPr>
          <p:cNvPr id="5" name="TextBox 4">
            <a:extLst>
              <a:ext uri="{FF2B5EF4-FFF2-40B4-BE49-F238E27FC236}">
                <a16:creationId xmlns:a16="http://schemas.microsoft.com/office/drawing/2014/main" id="{0A5EEE54-93AF-7530-F009-39B06E3D5AAD}"/>
              </a:ext>
            </a:extLst>
          </p:cNvPr>
          <p:cNvSpPr txBox="1"/>
          <p:nvPr/>
        </p:nvSpPr>
        <p:spPr>
          <a:xfrm>
            <a:off x="1066800" y="2247900"/>
            <a:ext cx="11201400" cy="2677656"/>
          </a:xfrm>
          <a:prstGeom prst="rect">
            <a:avLst/>
          </a:prstGeom>
          <a:noFill/>
        </p:spPr>
        <p:txBody>
          <a:bodyPr wrap="square">
            <a:spAutoFit/>
          </a:bodyPr>
          <a:lstStyle/>
          <a:p>
            <a:r>
              <a:rPr lang="en-US" sz="2800" b="1" dirty="0">
                <a:solidFill>
                  <a:schemeClr val="accent6"/>
                </a:solidFill>
              </a:rPr>
              <a:t>Data Availability and Accessibility</a:t>
            </a:r>
          </a:p>
          <a:p>
            <a:pPr>
              <a:buFont typeface="Arial" panose="020B0604020202020204" pitchFamily="34" charset="0"/>
              <a:buChar char="•"/>
            </a:pPr>
            <a:r>
              <a:rPr lang="en-US" sz="2800" b="1" dirty="0">
                <a:solidFill>
                  <a:schemeClr val="bg1"/>
                </a:solidFill>
              </a:rPr>
              <a:t>Limited data sources</a:t>
            </a:r>
            <a:r>
              <a:rPr lang="en-US" sz="2800" dirty="0">
                <a:solidFill>
                  <a:schemeClr val="bg1"/>
                </a:solidFill>
              </a:rPr>
              <a:t>: If only a few sources are available, it might reduce the comprehensiveness of the analysis.</a:t>
            </a:r>
          </a:p>
          <a:p>
            <a:pPr>
              <a:buFont typeface="Arial" panose="020B0604020202020204" pitchFamily="34" charset="0"/>
              <a:buChar char="•"/>
            </a:pPr>
            <a:r>
              <a:rPr lang="en-US" sz="2800" b="1" dirty="0">
                <a:solidFill>
                  <a:schemeClr val="bg1"/>
                </a:solidFill>
              </a:rPr>
              <a:t>Incomplete data</a:t>
            </a:r>
            <a:r>
              <a:rPr lang="en-US" sz="2800" dirty="0">
                <a:solidFill>
                  <a:schemeClr val="bg1"/>
                </a:solidFill>
              </a:rPr>
              <a:t>: Missing data can lead to biases or gaps in the analysis.</a:t>
            </a:r>
          </a:p>
          <a:p>
            <a:pPr>
              <a:buFont typeface="Arial" panose="020B0604020202020204" pitchFamily="34" charset="0"/>
              <a:buChar char="•"/>
            </a:pPr>
            <a:r>
              <a:rPr lang="en-US" sz="2800" b="1" dirty="0">
                <a:solidFill>
                  <a:schemeClr val="bg1"/>
                </a:solidFill>
              </a:rPr>
              <a:t>Access restrictions</a:t>
            </a:r>
            <a:r>
              <a:rPr lang="en-US" sz="2800" dirty="0">
                <a:solidFill>
                  <a:schemeClr val="bg1"/>
                </a:solidFill>
              </a:rPr>
              <a:t>: If data was confidential or access was limited, this could restrict what could be analyzed.</a:t>
            </a:r>
          </a:p>
        </p:txBody>
      </p:sp>
      <p:sp>
        <p:nvSpPr>
          <p:cNvPr id="6" name="TextBox 5">
            <a:extLst>
              <a:ext uri="{FF2B5EF4-FFF2-40B4-BE49-F238E27FC236}">
                <a16:creationId xmlns:a16="http://schemas.microsoft.com/office/drawing/2014/main" id="{CEB80821-38A3-7086-3A61-1BBC7EA84089}"/>
              </a:ext>
            </a:extLst>
          </p:cNvPr>
          <p:cNvSpPr txBox="1"/>
          <p:nvPr/>
        </p:nvSpPr>
        <p:spPr>
          <a:xfrm>
            <a:off x="1048062" y="952500"/>
            <a:ext cx="5410200" cy="769441"/>
          </a:xfrm>
          <a:prstGeom prst="rect">
            <a:avLst/>
          </a:prstGeom>
          <a:noFill/>
        </p:spPr>
        <p:txBody>
          <a:bodyPr wrap="square" rtlCol="0">
            <a:spAutoFit/>
          </a:bodyPr>
          <a:lstStyle/>
          <a:p>
            <a:r>
              <a:rPr lang="en-IN" sz="4400" b="1" u="sng" dirty="0">
                <a:solidFill>
                  <a:schemeClr val="accent6"/>
                </a:solidFill>
              </a:rPr>
              <a:t>Limitations:-</a:t>
            </a:r>
          </a:p>
        </p:txBody>
      </p:sp>
      <p:sp>
        <p:nvSpPr>
          <p:cNvPr id="7" name="TextBox 6">
            <a:extLst>
              <a:ext uri="{FF2B5EF4-FFF2-40B4-BE49-F238E27FC236}">
                <a16:creationId xmlns:a16="http://schemas.microsoft.com/office/drawing/2014/main" id="{FB531430-AD61-833E-0AAC-717C2BFDF5AB}"/>
              </a:ext>
            </a:extLst>
          </p:cNvPr>
          <p:cNvSpPr txBox="1"/>
          <p:nvPr/>
        </p:nvSpPr>
        <p:spPr>
          <a:xfrm>
            <a:off x="1066800" y="5361445"/>
            <a:ext cx="11220138" cy="2246769"/>
          </a:xfrm>
          <a:prstGeom prst="rect">
            <a:avLst/>
          </a:prstGeom>
          <a:noFill/>
        </p:spPr>
        <p:txBody>
          <a:bodyPr wrap="square" rtlCol="0">
            <a:spAutoFit/>
          </a:bodyPr>
          <a:lstStyle/>
          <a:p>
            <a:r>
              <a:rPr lang="en-US" sz="2800" b="1" dirty="0">
                <a:solidFill>
                  <a:schemeClr val="accent6"/>
                </a:solidFill>
              </a:rPr>
              <a:t>Sample Size and Representation</a:t>
            </a:r>
          </a:p>
          <a:p>
            <a:pPr>
              <a:buFont typeface="Arial" panose="020B0604020202020204" pitchFamily="34" charset="0"/>
              <a:buChar char="•"/>
            </a:pPr>
            <a:r>
              <a:rPr lang="en-US" sz="2800" b="1" dirty="0">
                <a:solidFill>
                  <a:schemeClr val="bg1"/>
                </a:solidFill>
              </a:rPr>
              <a:t>Small sample size</a:t>
            </a:r>
            <a:r>
              <a:rPr lang="en-US" sz="2800" dirty="0">
                <a:solidFill>
                  <a:schemeClr val="bg1"/>
                </a:solidFill>
              </a:rPr>
              <a:t>: This can limit the generalizability and statistical power of your results.</a:t>
            </a:r>
          </a:p>
          <a:p>
            <a:pPr>
              <a:buFont typeface="Arial" panose="020B0604020202020204" pitchFamily="34" charset="0"/>
              <a:buChar char="•"/>
            </a:pPr>
            <a:r>
              <a:rPr lang="en-US" sz="2800" b="1" dirty="0">
                <a:solidFill>
                  <a:schemeClr val="bg1"/>
                </a:solidFill>
              </a:rPr>
              <a:t>Unrepresentative sample</a:t>
            </a:r>
            <a:r>
              <a:rPr lang="en-US" sz="2800" dirty="0">
                <a:solidFill>
                  <a:schemeClr val="bg1"/>
                </a:solidFill>
              </a:rPr>
              <a:t>: If the data does not represent the target population accurately, the conclusions may not be widely applicable.</a:t>
            </a:r>
          </a:p>
        </p:txBody>
      </p:sp>
    </p:spTree>
    <p:extLst>
      <p:ext uri="{BB962C8B-B14F-4D97-AF65-F5344CB8AC3E}">
        <p14:creationId xmlns:p14="http://schemas.microsoft.com/office/powerpoint/2010/main" val="1404202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0" y="19"/>
            <a:ext cx="18288000" cy="10286981"/>
          </a:xfrm>
          <a:custGeom>
            <a:avLst/>
            <a:gdLst/>
            <a:ahLst/>
            <a:cxnLst/>
            <a:rect l="l" t="t" r="r" b="b"/>
            <a:pathLst>
              <a:path w="18288000" h="10286981">
                <a:moveTo>
                  <a:pt x="0" y="0"/>
                </a:moveTo>
                <a:lnTo>
                  <a:pt x="18288000" y="0"/>
                </a:lnTo>
                <a:lnTo>
                  <a:pt x="18288000" y="10286981"/>
                </a:lnTo>
                <a:lnTo>
                  <a:pt x="0" y="10286981"/>
                </a:lnTo>
                <a:lnTo>
                  <a:pt x="0" y="0"/>
                </a:lnTo>
                <a:close/>
              </a:path>
            </a:pathLst>
          </a:custGeom>
          <a:blipFill>
            <a:blip r:embed="rId2"/>
            <a:stretch>
              <a:fillRect/>
            </a:stretch>
          </a:blipFill>
          <a:ln cap="sq">
            <a:noFill/>
            <a:prstDash val="solid"/>
            <a:miter/>
          </a:ln>
        </p:spPr>
      </p:sp>
      <p:grpSp>
        <p:nvGrpSpPr>
          <p:cNvPr id="5" name="Group 5"/>
          <p:cNvGrpSpPr>
            <a:grpSpLocks noChangeAspect="1"/>
          </p:cNvGrpSpPr>
          <p:nvPr/>
        </p:nvGrpSpPr>
        <p:grpSpPr>
          <a:xfrm>
            <a:off x="278420" y="318610"/>
            <a:ext cx="17750210" cy="519590"/>
            <a:chOff x="0" y="0"/>
            <a:chExt cx="5314632" cy="155575"/>
          </a:xfrm>
        </p:grpSpPr>
        <p:sp>
          <p:nvSpPr>
            <p:cNvPr id="6" name="Freeform 6"/>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sp>
          <p:nvSpPr>
            <p:cNvPr id="7" name="Freeform 7"/>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grpSp>
      <p:sp>
        <p:nvSpPr>
          <p:cNvPr id="8" name="Freeform 8"/>
          <p:cNvSpPr/>
          <p:nvPr/>
        </p:nvSpPr>
        <p:spPr>
          <a:xfrm>
            <a:off x="1028700" y="2027852"/>
            <a:ext cx="4147408" cy="4147408"/>
          </a:xfrm>
          <a:custGeom>
            <a:avLst/>
            <a:gdLst/>
            <a:ahLst/>
            <a:cxnLst/>
            <a:rect l="l" t="t" r="r" b="b"/>
            <a:pathLst>
              <a:path w="4147408" h="4147408">
                <a:moveTo>
                  <a:pt x="0" y="0"/>
                </a:moveTo>
                <a:lnTo>
                  <a:pt x="4147408" y="0"/>
                </a:lnTo>
                <a:lnTo>
                  <a:pt x="4147408" y="4147408"/>
                </a:lnTo>
                <a:lnTo>
                  <a:pt x="0" y="4147408"/>
                </a:lnTo>
                <a:lnTo>
                  <a:pt x="0" y="0"/>
                </a:lnTo>
                <a:close/>
              </a:path>
            </a:pathLst>
          </a:custGeom>
          <a:blipFill>
            <a:blip r:embed="rId3">
              <a:extLst>
                <a:ext uri="{96DAC541-7B7A-43D3-8B79-37D633B846F1}">
                  <asvg:svgBlip xmlns:asvg="http://schemas.microsoft.com/office/drawing/2016/SVG/main" r:embed="rId4"/>
                </a:ext>
              </a:extLst>
            </a:blip>
            <a:stretch>
              <a:fillRect/>
            </a:stretch>
          </a:blipFill>
          <a:ln w="66675" cap="sq">
            <a:solidFill>
              <a:srgbClr val="FFAB40"/>
            </a:solidFill>
            <a:prstDash val="solid"/>
            <a:miter/>
          </a:ln>
        </p:spPr>
      </p:sp>
      <p:sp>
        <p:nvSpPr>
          <p:cNvPr id="9" name="Freeform 9"/>
          <p:cNvSpPr/>
          <p:nvPr/>
        </p:nvSpPr>
        <p:spPr>
          <a:xfrm>
            <a:off x="7268398" y="20604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66675" cap="sq">
            <a:solidFill>
              <a:srgbClr val="FFAB40"/>
            </a:solidFill>
            <a:prstDash val="solid"/>
            <a:miter/>
          </a:ln>
        </p:spPr>
      </p:sp>
      <p:sp>
        <p:nvSpPr>
          <p:cNvPr id="10" name="Freeform 10"/>
          <p:cNvSpPr/>
          <p:nvPr/>
        </p:nvSpPr>
        <p:spPr>
          <a:xfrm>
            <a:off x="13144500" y="202785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66675" cap="sq">
            <a:solidFill>
              <a:srgbClr val="FFAB40"/>
            </a:solidFill>
            <a:prstDash val="solid"/>
            <a:miter/>
          </a:ln>
        </p:spPr>
      </p:sp>
      <p:sp>
        <p:nvSpPr>
          <p:cNvPr id="11" name="Freeform 11"/>
          <p:cNvSpPr/>
          <p:nvPr/>
        </p:nvSpPr>
        <p:spPr>
          <a:xfrm>
            <a:off x="2908459" y="6842010"/>
            <a:ext cx="11683549" cy="2593815"/>
          </a:xfrm>
          <a:custGeom>
            <a:avLst/>
            <a:gdLst/>
            <a:ahLst/>
            <a:cxnLst/>
            <a:rect l="l" t="t" r="r" b="b"/>
            <a:pathLst>
              <a:path w="11683549" h="2593815">
                <a:moveTo>
                  <a:pt x="0" y="0"/>
                </a:moveTo>
                <a:lnTo>
                  <a:pt x="11683549" y="0"/>
                </a:lnTo>
                <a:lnTo>
                  <a:pt x="11683549" y="2593815"/>
                </a:lnTo>
                <a:lnTo>
                  <a:pt x="0" y="2593815"/>
                </a:lnTo>
                <a:lnTo>
                  <a:pt x="0" y="0"/>
                </a:lnTo>
                <a:close/>
              </a:path>
            </a:pathLst>
          </a:custGeom>
          <a:blipFill>
            <a:blip r:embed="rId5"/>
            <a:stretch>
              <a:fillRect b="-217277"/>
            </a:stretch>
          </a:blipFill>
          <a:ln w="66675" cap="sq">
            <a:solidFill>
              <a:srgbClr val="FFAB40"/>
            </a:solidFill>
            <a:prstDash val="solid"/>
            <a:miter/>
          </a:ln>
        </p:spPr>
      </p:sp>
      <p:sp>
        <p:nvSpPr>
          <p:cNvPr id="12" name="TextBox 12"/>
          <p:cNvSpPr txBox="1"/>
          <p:nvPr/>
        </p:nvSpPr>
        <p:spPr>
          <a:xfrm>
            <a:off x="6272415" y="738283"/>
            <a:ext cx="5743169" cy="790128"/>
          </a:xfrm>
          <a:prstGeom prst="rect">
            <a:avLst/>
          </a:prstGeom>
        </p:spPr>
        <p:txBody>
          <a:bodyPr wrap="square" lIns="0" tIns="0" rIns="0" bIns="0" rtlCol="0" anchor="t">
            <a:spAutoFit/>
          </a:bodyPr>
          <a:lstStyle/>
          <a:p>
            <a:pPr algn="ctr">
              <a:lnSpc>
                <a:spcPts val="6543"/>
              </a:lnSpc>
              <a:spcBef>
                <a:spcPct val="0"/>
              </a:spcBef>
            </a:pPr>
            <a:r>
              <a:rPr lang="en-US" sz="4673" b="1" spc="-37" dirty="0">
                <a:solidFill>
                  <a:srgbClr val="FFAB40"/>
                </a:solidFill>
                <a:latin typeface="Montserrat Bold"/>
                <a:ea typeface="Montserrat Bold"/>
                <a:cs typeface="Montserrat Bold"/>
                <a:sym typeface="Montserrat Bold"/>
              </a:rPr>
              <a:t>Future &amp; Scope</a:t>
            </a:r>
          </a:p>
        </p:txBody>
      </p:sp>
      <p:sp>
        <p:nvSpPr>
          <p:cNvPr id="13" name="TextBox 13"/>
          <p:cNvSpPr txBox="1"/>
          <p:nvPr/>
        </p:nvSpPr>
        <p:spPr>
          <a:xfrm>
            <a:off x="1139342" y="2155173"/>
            <a:ext cx="3926123" cy="3496748"/>
          </a:xfrm>
          <a:prstGeom prst="rect">
            <a:avLst/>
          </a:prstGeom>
        </p:spPr>
        <p:txBody>
          <a:bodyPr lIns="0" tIns="0" rIns="0" bIns="0" rtlCol="0" anchor="t">
            <a:spAutoFit/>
          </a:bodyPr>
          <a:lstStyle/>
          <a:p>
            <a:pPr algn="ctr">
              <a:lnSpc>
                <a:spcPts val="3090"/>
              </a:lnSpc>
              <a:spcBef>
                <a:spcPct val="0"/>
              </a:spcBef>
            </a:pPr>
            <a:r>
              <a:rPr lang="en-US" sz="2207" b="1" u="sng" spc="-17">
                <a:solidFill>
                  <a:srgbClr val="FFFFFF"/>
                </a:solidFill>
                <a:latin typeface="Montserrat Bold"/>
                <a:ea typeface="Montserrat Bold"/>
                <a:cs typeface="Montserrat Bold"/>
                <a:sym typeface="Montserrat Bold"/>
              </a:rPr>
              <a:t>Further Fund Analysis:</a:t>
            </a:r>
            <a:r>
              <a:rPr lang="en-US" sz="2207" b="1" spc="-17">
                <a:solidFill>
                  <a:srgbClr val="FFFFFF"/>
                </a:solidFill>
                <a:latin typeface="Montserrat Bold"/>
                <a:ea typeface="Montserrat Bold"/>
                <a:cs typeface="Montserrat Bold"/>
                <a:sym typeface="Montserrat Bold"/>
              </a:rPr>
              <a:t> Explore a broader range of funds, including different asset classes (equity, fixed income, real estate, etc.), to assess whether the influence of luck and skill varies across these categories.</a:t>
            </a:r>
          </a:p>
        </p:txBody>
      </p:sp>
      <p:sp>
        <p:nvSpPr>
          <p:cNvPr id="14" name="TextBox 14"/>
          <p:cNvSpPr txBox="1"/>
          <p:nvPr/>
        </p:nvSpPr>
        <p:spPr>
          <a:xfrm>
            <a:off x="7357639" y="2145648"/>
            <a:ext cx="3936317" cy="3675276"/>
          </a:xfrm>
          <a:prstGeom prst="rect">
            <a:avLst/>
          </a:prstGeom>
        </p:spPr>
        <p:txBody>
          <a:bodyPr lIns="0" tIns="0" rIns="0" bIns="0" rtlCol="0" anchor="t">
            <a:spAutoFit/>
          </a:bodyPr>
          <a:lstStyle/>
          <a:p>
            <a:pPr algn="ctr">
              <a:lnSpc>
                <a:spcPts val="3225"/>
              </a:lnSpc>
              <a:spcBef>
                <a:spcPct val="0"/>
              </a:spcBef>
            </a:pPr>
            <a:r>
              <a:rPr lang="en-US" sz="2304" b="1" u="sng" spc="-18">
                <a:solidFill>
                  <a:srgbClr val="FFFFFF"/>
                </a:solidFill>
                <a:latin typeface="Montserrat Bold"/>
                <a:ea typeface="Montserrat Bold"/>
                <a:cs typeface="Montserrat Bold"/>
                <a:sym typeface="Montserrat Bold"/>
              </a:rPr>
              <a:t>Long-Term Performance:</a:t>
            </a:r>
            <a:r>
              <a:rPr lang="en-US" sz="2304" spc="-18">
                <a:solidFill>
                  <a:srgbClr val="FFFFFF"/>
                </a:solidFill>
                <a:latin typeface="Montserrat"/>
                <a:ea typeface="Montserrat"/>
                <a:cs typeface="Montserrat"/>
                <a:sym typeface="Montserrat"/>
              </a:rPr>
              <a:t> </a:t>
            </a:r>
            <a:r>
              <a:rPr lang="en-US" sz="2304" b="1" spc="-18">
                <a:solidFill>
                  <a:srgbClr val="FFFFFF"/>
                </a:solidFill>
                <a:latin typeface="Montserrat Bold"/>
                <a:ea typeface="Montserrat Bold"/>
                <a:cs typeface="Montserrat Bold"/>
                <a:sym typeface="Montserrat Bold"/>
              </a:rPr>
              <a:t>Investigate how the role of luck and skill in fund performance evolves over longer time frames, which can provide insights into the sustainability</a:t>
            </a:r>
            <a:r>
              <a:rPr lang="en-US" sz="2304" spc="-18">
                <a:solidFill>
                  <a:srgbClr val="FFFFFF"/>
                </a:solidFill>
                <a:latin typeface="Montserrat"/>
                <a:ea typeface="Montserrat"/>
                <a:cs typeface="Montserrat"/>
                <a:sym typeface="Montserrat"/>
              </a:rPr>
              <a:t> </a:t>
            </a:r>
            <a:r>
              <a:rPr lang="en-US" sz="2304" b="1" spc="-18">
                <a:solidFill>
                  <a:srgbClr val="FFFFFF"/>
                </a:solidFill>
                <a:latin typeface="Montserrat Bold"/>
                <a:ea typeface="Montserrat Bold"/>
                <a:cs typeface="Montserrat Bold"/>
                <a:sym typeface="Montserrat Bold"/>
              </a:rPr>
              <a:t>of good or poor performance.</a:t>
            </a:r>
          </a:p>
        </p:txBody>
      </p:sp>
      <p:sp>
        <p:nvSpPr>
          <p:cNvPr id="15" name="TextBox 15"/>
          <p:cNvSpPr txBox="1"/>
          <p:nvPr/>
        </p:nvSpPr>
        <p:spPr>
          <a:xfrm>
            <a:off x="13742843" y="2098614"/>
            <a:ext cx="2918113" cy="3967784"/>
          </a:xfrm>
          <a:prstGeom prst="rect">
            <a:avLst/>
          </a:prstGeom>
        </p:spPr>
        <p:txBody>
          <a:bodyPr lIns="0" tIns="0" rIns="0" bIns="0" rtlCol="0" anchor="t">
            <a:spAutoFit/>
          </a:bodyPr>
          <a:lstStyle/>
          <a:p>
            <a:pPr algn="ctr">
              <a:lnSpc>
                <a:spcPts val="2853"/>
              </a:lnSpc>
              <a:spcBef>
                <a:spcPct val="0"/>
              </a:spcBef>
            </a:pPr>
            <a:r>
              <a:rPr lang="en-US" sz="2038" b="1" u="sng" spc="-16">
                <a:solidFill>
                  <a:srgbClr val="FFFFFF"/>
                </a:solidFill>
                <a:latin typeface="Montserrat Bold"/>
                <a:ea typeface="Montserrat Bold"/>
                <a:cs typeface="Montserrat Bold"/>
                <a:sym typeface="Montserrat Bold"/>
              </a:rPr>
              <a:t>Fund Manager Training:</a:t>
            </a:r>
            <a:r>
              <a:rPr lang="en-US" sz="2038" b="1" spc="-16">
                <a:solidFill>
                  <a:srgbClr val="FFFFFF"/>
                </a:solidFill>
                <a:latin typeface="Montserrat Bold"/>
                <a:ea typeface="Montserrat Bold"/>
                <a:cs typeface="Montserrat Bold"/>
                <a:sym typeface="Montserrat Bold"/>
              </a:rPr>
              <a:t> Fund managers can use these insights to refine their investment strategies and enhance their skills, potentially leading to improved long-term</a:t>
            </a:r>
            <a:r>
              <a:rPr lang="en-US" sz="2038" spc="-16">
                <a:solidFill>
                  <a:srgbClr val="FFFFFF"/>
                </a:solidFill>
                <a:latin typeface="Montserrat"/>
                <a:ea typeface="Montserrat"/>
                <a:cs typeface="Montserrat"/>
                <a:sym typeface="Montserrat"/>
              </a:rPr>
              <a:t> </a:t>
            </a:r>
            <a:r>
              <a:rPr lang="en-US" sz="2038" b="1" spc="-16">
                <a:solidFill>
                  <a:srgbClr val="FFFFFF"/>
                </a:solidFill>
                <a:latin typeface="Montserrat Bold"/>
                <a:ea typeface="Montserrat Bold"/>
                <a:cs typeface="Montserrat Bold"/>
                <a:sym typeface="Montserrat Bold"/>
              </a:rPr>
              <a:t>performance. </a:t>
            </a:r>
          </a:p>
        </p:txBody>
      </p:sp>
      <p:sp>
        <p:nvSpPr>
          <p:cNvPr id="16" name="TextBox 16"/>
          <p:cNvSpPr txBox="1"/>
          <p:nvPr/>
        </p:nvSpPr>
        <p:spPr>
          <a:xfrm>
            <a:off x="2908459" y="7308735"/>
            <a:ext cx="11683549" cy="1498630"/>
          </a:xfrm>
          <a:prstGeom prst="rect">
            <a:avLst/>
          </a:prstGeom>
        </p:spPr>
        <p:txBody>
          <a:bodyPr lIns="0" tIns="0" rIns="0" bIns="0" rtlCol="0" anchor="t">
            <a:spAutoFit/>
          </a:bodyPr>
          <a:lstStyle/>
          <a:p>
            <a:pPr algn="ctr">
              <a:lnSpc>
                <a:spcPts val="4023"/>
              </a:lnSpc>
              <a:spcBef>
                <a:spcPct val="0"/>
              </a:spcBef>
            </a:pPr>
            <a:r>
              <a:rPr lang="en-US" sz="2873" b="1" u="sng" spc="-22">
                <a:solidFill>
                  <a:srgbClr val="FFFFFF"/>
                </a:solidFill>
                <a:latin typeface="Montserrat Bold"/>
                <a:ea typeface="Montserrat Bold"/>
                <a:cs typeface="Montserrat Bold"/>
                <a:sym typeface="Montserrat Bold"/>
              </a:rPr>
              <a:t>Global Comparison: </a:t>
            </a:r>
            <a:r>
              <a:rPr lang="en-US" sz="2873" b="1" spc="-22">
                <a:solidFill>
                  <a:srgbClr val="FFFFFF"/>
                </a:solidFill>
                <a:latin typeface="Montserrat Bold"/>
                <a:ea typeface="Montserrat Bold"/>
                <a:cs typeface="Montserrat Bold"/>
                <a:sym typeface="Montserrat Bold"/>
              </a:rPr>
              <a:t>Extend the research to a global scale, comparing fund performance across different regions, fund structures, and market conditions.</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par>
                                <p:cTn id="17" presetID="6"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 b="-26"/>
            </a:stretch>
          </a:blipFill>
        </p:spPr>
      </p:sp>
      <p:sp>
        <p:nvSpPr>
          <p:cNvPr id="3" name="TextBox 3"/>
          <p:cNvSpPr txBox="1"/>
          <p:nvPr/>
        </p:nvSpPr>
        <p:spPr>
          <a:xfrm>
            <a:off x="1028700" y="942975"/>
            <a:ext cx="3741539" cy="779176"/>
          </a:xfrm>
          <a:prstGeom prst="rect">
            <a:avLst/>
          </a:prstGeom>
        </p:spPr>
        <p:txBody>
          <a:bodyPr lIns="0" tIns="0" rIns="0" bIns="0" rtlCol="0" anchor="t">
            <a:spAutoFit/>
          </a:bodyPr>
          <a:lstStyle/>
          <a:p>
            <a:pPr algn="ctr">
              <a:lnSpc>
                <a:spcPts val="6403"/>
              </a:lnSpc>
              <a:spcBef>
                <a:spcPct val="0"/>
              </a:spcBef>
            </a:pPr>
            <a:r>
              <a:rPr lang="en-US" sz="4573" b="1" u="sng" spc="-36" dirty="0">
                <a:solidFill>
                  <a:srgbClr val="FFAB40"/>
                </a:solidFill>
                <a:latin typeface="Montserrat Bold"/>
                <a:ea typeface="Montserrat Bold"/>
                <a:cs typeface="Montserrat Bold"/>
                <a:sym typeface="Montserrat Bold"/>
              </a:rPr>
              <a:t>References:</a:t>
            </a:r>
          </a:p>
        </p:txBody>
      </p:sp>
      <p:sp>
        <p:nvSpPr>
          <p:cNvPr id="4" name="TextBox 4"/>
          <p:cNvSpPr txBox="1"/>
          <p:nvPr/>
        </p:nvSpPr>
        <p:spPr>
          <a:xfrm>
            <a:off x="1028700" y="2237121"/>
            <a:ext cx="10569629" cy="5280229"/>
          </a:xfrm>
          <a:prstGeom prst="rect">
            <a:avLst/>
          </a:prstGeom>
        </p:spPr>
        <p:txBody>
          <a:bodyPr lIns="0" tIns="0" rIns="0" bIns="0" rtlCol="0" anchor="t">
            <a:spAutoFit/>
          </a:bodyPr>
          <a:lstStyle/>
          <a:p>
            <a:pPr marL="651365" lvl="1" indent="-325683" algn="l">
              <a:lnSpc>
                <a:spcPts val="4223"/>
              </a:lnSpc>
              <a:buFont typeface="Arial"/>
              <a:buChar char="•"/>
            </a:pPr>
            <a:r>
              <a:rPr lang="en-US" sz="3016" spc="-24">
                <a:solidFill>
                  <a:srgbClr val="FFFFFF"/>
                </a:solidFill>
                <a:latin typeface="Montserrat"/>
                <a:ea typeface="Montserrat"/>
                <a:cs typeface="Montserrat"/>
                <a:sym typeface="Montserrat"/>
              </a:rPr>
              <a:t>False Discoveries in Mutual Fund Performance: Measuring Luck in Estimated Alphas∗ L. Barras† , O. Scaillet‡ and R. Wermers§ First version, September 2005 This version, July 2006.</a:t>
            </a:r>
          </a:p>
          <a:p>
            <a:pPr marL="651365" lvl="1" indent="-325683" algn="l">
              <a:lnSpc>
                <a:spcPts val="4223"/>
              </a:lnSpc>
              <a:buFont typeface="Arial"/>
              <a:buChar char="•"/>
            </a:pPr>
            <a:r>
              <a:rPr lang="en-US" sz="3016" spc="-24">
                <a:solidFill>
                  <a:srgbClr val="FFFFFF"/>
                </a:solidFill>
                <a:latin typeface="Montserrat"/>
                <a:ea typeface="Montserrat"/>
                <a:cs typeface="Montserrat"/>
                <a:sym typeface="Montserrat"/>
              </a:rPr>
              <a:t>Jun Gao, Niall O’Sullivan and Meadhbh Sherman Department of Economics (2021). “Chinese securities investment funds: the role of luck in performance”. Emerald Insight, 26, 1475-7702 https://www.emerald.com/insight/content/doi/10. 1108/RAF-07-2020-0182/full/html</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37" r="-37"/>
            </a:stretch>
          </a:blipFill>
        </p:spPr>
      </p:sp>
      <p:sp>
        <p:nvSpPr>
          <p:cNvPr id="3" name="TextBox 3"/>
          <p:cNvSpPr txBox="1"/>
          <p:nvPr/>
        </p:nvSpPr>
        <p:spPr>
          <a:xfrm>
            <a:off x="3124200" y="2705100"/>
            <a:ext cx="16098073" cy="1221388"/>
          </a:xfrm>
          <a:prstGeom prst="rect">
            <a:avLst/>
          </a:prstGeom>
        </p:spPr>
        <p:txBody>
          <a:bodyPr lIns="0" tIns="0" rIns="0" bIns="0" rtlCol="0" anchor="t">
            <a:spAutoFit/>
          </a:bodyPr>
          <a:lstStyle/>
          <a:p>
            <a:pPr algn="ctr">
              <a:lnSpc>
                <a:spcPts val="10239"/>
              </a:lnSpc>
              <a:spcBef>
                <a:spcPct val="0"/>
              </a:spcBef>
            </a:pPr>
            <a:r>
              <a:rPr lang="en-US" sz="6484" b="1" spc="-58" dirty="0">
                <a:solidFill>
                  <a:srgbClr val="FFAB40"/>
                </a:solidFill>
                <a:latin typeface="Montserrat Bold"/>
                <a:ea typeface="Montserrat Bold"/>
                <a:cs typeface="Montserrat Bold"/>
                <a:sym typeface="Montserrat Bold"/>
              </a:rPr>
              <a:t>MUTUAL FUND SAHI HAI ???</a:t>
            </a:r>
          </a:p>
        </p:txBody>
      </p:sp>
      <p:pic>
        <p:nvPicPr>
          <p:cNvPr id="4" name="Picture 3">
            <a:extLst>
              <a:ext uri="{FF2B5EF4-FFF2-40B4-BE49-F238E27FC236}">
                <a16:creationId xmlns:a16="http://schemas.microsoft.com/office/drawing/2014/main" id="{5330BE76-F038-5025-FC99-6D51E5ACC0CC}"/>
              </a:ext>
            </a:extLst>
          </p:cNvPr>
          <p:cNvPicPr>
            <a:picLocks noChangeAspect="1"/>
          </p:cNvPicPr>
          <p:nvPr/>
        </p:nvPicPr>
        <p:blipFill>
          <a:blip r:embed="rId3"/>
          <a:stretch>
            <a:fillRect/>
          </a:stretch>
        </p:blipFill>
        <p:spPr>
          <a:xfrm>
            <a:off x="0" y="914400"/>
            <a:ext cx="5617716" cy="941070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sp>
      <p:sp>
        <p:nvSpPr>
          <p:cNvPr id="3" name="Freeform 3"/>
          <p:cNvSpPr/>
          <p:nvPr/>
        </p:nvSpPr>
        <p:spPr>
          <a:xfrm>
            <a:off x="0" y="-1721804"/>
            <a:ext cx="18288000" cy="13730607"/>
          </a:xfrm>
          <a:custGeom>
            <a:avLst/>
            <a:gdLst/>
            <a:ahLst/>
            <a:cxnLst/>
            <a:rect l="l" t="t" r="r" b="b"/>
            <a:pathLst>
              <a:path w="18288000" h="13730607">
                <a:moveTo>
                  <a:pt x="0" y="0"/>
                </a:moveTo>
                <a:lnTo>
                  <a:pt x="18288000" y="0"/>
                </a:lnTo>
                <a:lnTo>
                  <a:pt x="18288000" y="13730608"/>
                </a:lnTo>
                <a:lnTo>
                  <a:pt x="0" y="13730608"/>
                </a:lnTo>
                <a:lnTo>
                  <a:pt x="0" y="0"/>
                </a:lnTo>
                <a:close/>
              </a:path>
            </a:pathLst>
          </a:custGeom>
          <a:blipFill>
            <a:blip r:embed="rId3"/>
            <a:stretch>
              <a:fillRect/>
            </a:stretch>
          </a:blipFill>
        </p:spPr>
      </p:sp>
      <p:sp>
        <p:nvSpPr>
          <p:cNvPr id="4" name="TextBox 4"/>
          <p:cNvSpPr txBox="1"/>
          <p:nvPr/>
        </p:nvSpPr>
        <p:spPr>
          <a:xfrm>
            <a:off x="8861808" y="7757120"/>
            <a:ext cx="8397492" cy="1583733"/>
          </a:xfrm>
          <a:prstGeom prst="rect">
            <a:avLst/>
          </a:prstGeom>
        </p:spPr>
        <p:txBody>
          <a:bodyPr lIns="0" tIns="0" rIns="0" bIns="0" rtlCol="0" anchor="t">
            <a:spAutoFit/>
          </a:bodyPr>
          <a:lstStyle/>
          <a:p>
            <a:pPr algn="ctr">
              <a:lnSpc>
                <a:spcPts val="12982"/>
              </a:lnSpc>
              <a:spcBef>
                <a:spcPct val="0"/>
              </a:spcBef>
            </a:pPr>
            <a:r>
              <a:rPr lang="en-US" sz="9273" b="1" spc="-74">
                <a:solidFill>
                  <a:srgbClr val="FFAB40"/>
                </a:solidFill>
                <a:latin typeface="Montserrat Bold"/>
                <a:ea typeface="Montserrat Bold"/>
                <a:cs typeface="Montserrat Bold"/>
                <a:sym typeface="Montserrat Bold"/>
              </a:rPr>
              <a:t>THANK YOU.</a:t>
            </a:r>
          </a:p>
        </p:txBody>
      </p:sp>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65270" cy="10274214"/>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9978" y="-5594"/>
            <a:ext cx="18297978" cy="10292594"/>
          </a:xfrm>
          <a:custGeom>
            <a:avLst/>
            <a:gdLst/>
            <a:ahLst/>
            <a:cxnLst/>
            <a:rect l="l" t="t" r="r" b="b"/>
            <a:pathLst>
              <a:path w="18297978" h="10292594">
                <a:moveTo>
                  <a:pt x="0" y="0"/>
                </a:moveTo>
                <a:lnTo>
                  <a:pt x="18297978" y="0"/>
                </a:lnTo>
                <a:lnTo>
                  <a:pt x="18297978" y="10292594"/>
                </a:lnTo>
                <a:lnTo>
                  <a:pt x="0" y="10292594"/>
                </a:lnTo>
                <a:lnTo>
                  <a:pt x="0" y="0"/>
                </a:lnTo>
                <a:close/>
              </a:path>
            </a:pathLst>
          </a:custGeom>
          <a:blipFill>
            <a:blip r:embed="rId2"/>
            <a:stretch>
              <a:fillRect/>
            </a:stretch>
          </a:blipFill>
        </p:spPr>
      </p:sp>
      <p:grpSp>
        <p:nvGrpSpPr>
          <p:cNvPr id="5" name="Group 5"/>
          <p:cNvGrpSpPr>
            <a:grpSpLocks noChangeAspect="1"/>
          </p:cNvGrpSpPr>
          <p:nvPr/>
        </p:nvGrpSpPr>
        <p:grpSpPr>
          <a:xfrm>
            <a:off x="1902746" y="647019"/>
            <a:ext cx="5308030" cy="155378"/>
            <a:chOff x="0" y="0"/>
            <a:chExt cx="5314632" cy="155575"/>
          </a:xfrm>
        </p:grpSpPr>
        <p:sp>
          <p:nvSpPr>
            <p:cNvPr id="6" name="Freeform 6"/>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sp>
          <p:nvSpPr>
            <p:cNvPr id="7" name="Freeform 7"/>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grpSp>
      <p:sp>
        <p:nvSpPr>
          <p:cNvPr id="8" name="TextBox 8"/>
          <p:cNvSpPr txBox="1"/>
          <p:nvPr/>
        </p:nvSpPr>
        <p:spPr>
          <a:xfrm>
            <a:off x="1902746" y="3524398"/>
            <a:ext cx="6426255" cy="2796533"/>
          </a:xfrm>
          <a:prstGeom prst="rect">
            <a:avLst/>
          </a:prstGeom>
        </p:spPr>
        <p:txBody>
          <a:bodyPr lIns="0" tIns="0" rIns="0" bIns="0" rtlCol="0" anchor="t">
            <a:spAutoFit/>
          </a:bodyPr>
          <a:lstStyle/>
          <a:p>
            <a:pPr algn="l">
              <a:lnSpc>
                <a:spcPts val="3179"/>
              </a:lnSpc>
            </a:pPr>
            <a:r>
              <a:rPr lang="en-US" sz="2647">
                <a:solidFill>
                  <a:srgbClr val="FFFFFF"/>
                </a:solidFill>
                <a:latin typeface="Montserrat"/>
                <a:ea typeface="Montserrat"/>
                <a:cs typeface="Montserrat"/>
                <a:sym typeface="Montserrat"/>
              </a:rPr>
              <a:t>Mutual funds are investment vehicles that pool money from multiple investors to purchase securities. Evaluating their </a:t>
            </a:r>
            <a:r>
              <a:rPr lang="en-US" sz="2647" b="1">
                <a:solidFill>
                  <a:srgbClr val="FFFFFF"/>
                </a:solidFill>
                <a:latin typeface="Montserrat Ultra-Bold"/>
                <a:ea typeface="Montserrat Ultra-Bold"/>
                <a:cs typeface="Montserrat Ultra-Bold"/>
                <a:sym typeface="Montserrat Ultra-Bold"/>
              </a:rPr>
              <a:t>performance </a:t>
            </a:r>
            <a:r>
              <a:rPr lang="en-US" sz="2647">
                <a:solidFill>
                  <a:srgbClr val="FFFFFF"/>
                </a:solidFill>
                <a:latin typeface="Montserrat"/>
                <a:ea typeface="Montserrat"/>
                <a:cs typeface="Montserrat"/>
                <a:sym typeface="Montserrat"/>
              </a:rPr>
              <a:t>requires robust statistical methods to avoid misleading conclusions, particularly in the context of </a:t>
            </a:r>
            <a:r>
              <a:rPr lang="en-US" sz="2647" b="1">
                <a:solidFill>
                  <a:srgbClr val="FFFFFF"/>
                </a:solidFill>
                <a:latin typeface="Montserrat Ultra-Bold"/>
                <a:ea typeface="Montserrat Ultra-Bold"/>
                <a:cs typeface="Montserrat Ultra-Bold"/>
                <a:sym typeface="Montserrat Ultra-Bold"/>
              </a:rPr>
              <a:t>FDR</a:t>
            </a:r>
            <a:r>
              <a:rPr lang="en-US" sz="2647">
                <a:solidFill>
                  <a:srgbClr val="FFFFFF"/>
                </a:solidFill>
                <a:latin typeface="Montserrat"/>
                <a:ea typeface="Montserrat"/>
                <a:cs typeface="Montserrat"/>
                <a:sym typeface="Montserrat"/>
              </a:rPr>
              <a:t>.</a:t>
            </a:r>
          </a:p>
        </p:txBody>
      </p:sp>
      <p:sp>
        <p:nvSpPr>
          <p:cNvPr id="9" name="Freeform 9"/>
          <p:cNvSpPr/>
          <p:nvPr/>
        </p:nvSpPr>
        <p:spPr>
          <a:xfrm>
            <a:off x="10045020" y="724708"/>
            <a:ext cx="7981879" cy="7824989"/>
          </a:xfrm>
          <a:custGeom>
            <a:avLst/>
            <a:gdLst/>
            <a:ahLst/>
            <a:cxnLst/>
            <a:rect l="l" t="t" r="r" b="b"/>
            <a:pathLst>
              <a:path w="7981879" h="7824989">
                <a:moveTo>
                  <a:pt x="0" y="0"/>
                </a:moveTo>
                <a:lnTo>
                  <a:pt x="7981879" y="0"/>
                </a:lnTo>
                <a:lnTo>
                  <a:pt x="7981879" y="7824989"/>
                </a:lnTo>
                <a:lnTo>
                  <a:pt x="0" y="7824989"/>
                </a:lnTo>
                <a:lnTo>
                  <a:pt x="0" y="0"/>
                </a:lnTo>
                <a:close/>
              </a:path>
            </a:pathLst>
          </a:custGeom>
          <a:blipFill>
            <a:blip r:embed="rId3"/>
            <a:stretch>
              <a:fillRect l="-37842" r="-36440"/>
            </a:stretch>
          </a:blipFill>
        </p:spPr>
      </p:sp>
      <p:sp>
        <p:nvSpPr>
          <p:cNvPr id="10" name="TextBox 10"/>
          <p:cNvSpPr txBox="1"/>
          <p:nvPr/>
        </p:nvSpPr>
        <p:spPr>
          <a:xfrm>
            <a:off x="1903119" y="1552488"/>
            <a:ext cx="3598353" cy="1168944"/>
          </a:xfrm>
          <a:prstGeom prst="rect">
            <a:avLst/>
          </a:prstGeom>
        </p:spPr>
        <p:txBody>
          <a:bodyPr lIns="0" tIns="0" rIns="0" bIns="0" rtlCol="0" anchor="t">
            <a:spAutoFit/>
          </a:bodyPr>
          <a:lstStyle/>
          <a:p>
            <a:pPr algn="l">
              <a:lnSpc>
                <a:spcPts val="4787"/>
              </a:lnSpc>
            </a:pPr>
            <a:r>
              <a:rPr lang="en-US" sz="3419" b="1">
                <a:solidFill>
                  <a:srgbClr val="FFAB40"/>
                </a:solidFill>
                <a:latin typeface="Montserrat Ultra-Bold"/>
                <a:ea typeface="Montserrat Ultra-Bold"/>
                <a:cs typeface="Montserrat Ultra-Bold"/>
                <a:sym typeface="Montserrat Ultra-Bold"/>
              </a:rPr>
              <a:t>Understanding </a:t>
            </a:r>
          </a:p>
          <a:p>
            <a:pPr algn="l">
              <a:lnSpc>
                <a:spcPts val="4787"/>
              </a:lnSpc>
              <a:spcBef>
                <a:spcPct val="0"/>
              </a:spcBef>
            </a:pPr>
            <a:r>
              <a:rPr lang="en-US" sz="3419" b="1">
                <a:solidFill>
                  <a:srgbClr val="FFAB40"/>
                </a:solidFill>
                <a:latin typeface="Montserrat Ultra-Bold"/>
                <a:ea typeface="Montserrat Ultra-Bold"/>
                <a:cs typeface="Montserrat Ultra-Bold"/>
                <a:sym typeface="Montserrat Ultra-Bold"/>
              </a:rPr>
              <a:t>Mutual Funds</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0" y="0"/>
            <a:ext cx="18288000" cy="10286981"/>
          </a:xfrm>
          <a:custGeom>
            <a:avLst/>
            <a:gdLst/>
            <a:ahLst/>
            <a:cxnLst/>
            <a:rect l="l" t="t" r="r" b="b"/>
            <a:pathLst>
              <a:path w="18288000" h="10286981">
                <a:moveTo>
                  <a:pt x="0" y="0"/>
                </a:moveTo>
                <a:lnTo>
                  <a:pt x="18288000" y="0"/>
                </a:lnTo>
                <a:lnTo>
                  <a:pt x="18288000" y="10286981"/>
                </a:lnTo>
                <a:lnTo>
                  <a:pt x="0" y="10286981"/>
                </a:lnTo>
                <a:lnTo>
                  <a:pt x="0" y="0"/>
                </a:lnTo>
                <a:close/>
              </a:path>
            </a:pathLst>
          </a:custGeom>
          <a:blipFill>
            <a:blip r:embed="rId2"/>
            <a:stretch>
              <a:fillRect/>
            </a:stretch>
          </a:blipFill>
        </p:spPr>
      </p:sp>
      <p:sp>
        <p:nvSpPr>
          <p:cNvPr id="5" name="Freeform 5"/>
          <p:cNvSpPr/>
          <p:nvPr/>
        </p:nvSpPr>
        <p:spPr>
          <a:xfrm>
            <a:off x="1316782" y="1017160"/>
            <a:ext cx="6375507" cy="4140055"/>
          </a:xfrm>
          <a:custGeom>
            <a:avLst/>
            <a:gdLst/>
            <a:ahLst/>
            <a:cxnLst/>
            <a:rect l="l" t="t" r="r" b="b"/>
            <a:pathLst>
              <a:path w="6375507" h="4140055">
                <a:moveTo>
                  <a:pt x="0" y="0"/>
                </a:moveTo>
                <a:lnTo>
                  <a:pt x="6375507" y="0"/>
                </a:lnTo>
                <a:lnTo>
                  <a:pt x="6375507" y="4140055"/>
                </a:lnTo>
                <a:lnTo>
                  <a:pt x="0" y="4140055"/>
                </a:lnTo>
                <a:lnTo>
                  <a:pt x="0" y="0"/>
                </a:lnTo>
                <a:close/>
              </a:path>
            </a:pathLst>
          </a:custGeom>
          <a:blipFill>
            <a:blip r:embed="rId3"/>
            <a:stretch>
              <a:fillRect t="-1396" b="-1396"/>
            </a:stretch>
          </a:blipFill>
        </p:spPr>
      </p:sp>
      <p:sp>
        <p:nvSpPr>
          <p:cNvPr id="6" name="TextBox 6"/>
          <p:cNvSpPr txBox="1"/>
          <p:nvPr/>
        </p:nvSpPr>
        <p:spPr>
          <a:xfrm>
            <a:off x="1316782" y="5893460"/>
            <a:ext cx="6974715" cy="2264158"/>
          </a:xfrm>
          <a:prstGeom prst="rect">
            <a:avLst/>
          </a:prstGeom>
        </p:spPr>
        <p:txBody>
          <a:bodyPr lIns="0" tIns="0" rIns="0" bIns="0" rtlCol="0" anchor="t">
            <a:spAutoFit/>
          </a:bodyPr>
          <a:lstStyle/>
          <a:p>
            <a:pPr algn="l">
              <a:lnSpc>
                <a:spcPts val="4135"/>
              </a:lnSpc>
            </a:pPr>
            <a:r>
              <a:rPr lang="en-US" sz="2953" b="1">
                <a:solidFill>
                  <a:srgbClr val="FFAB40"/>
                </a:solidFill>
                <a:latin typeface="Montserrat Ultra-Bold"/>
                <a:ea typeface="Montserrat Ultra-Bold"/>
                <a:cs typeface="Montserrat Ultra-Bold"/>
                <a:sym typeface="Montserrat Ultra-Bold"/>
              </a:rPr>
              <a:t>FUND MANAGER EXPERTISE</a:t>
            </a:r>
          </a:p>
          <a:p>
            <a:pPr algn="l">
              <a:lnSpc>
                <a:spcPts val="3522"/>
              </a:lnSpc>
            </a:pPr>
            <a:r>
              <a:rPr lang="en-US" sz="2516" b="1">
                <a:solidFill>
                  <a:srgbClr val="FFFFFF"/>
                </a:solidFill>
                <a:latin typeface="Montserrat Ultra-Bold"/>
                <a:ea typeface="Montserrat Ultra-Bold"/>
                <a:cs typeface="Montserrat Ultra-Bold"/>
                <a:sym typeface="Montserrat Ultra-Bold"/>
              </a:rPr>
              <a:t>Skilled managers have an impact </a:t>
            </a:r>
          </a:p>
          <a:p>
            <a:pPr algn="l">
              <a:lnSpc>
                <a:spcPts val="3522"/>
              </a:lnSpc>
            </a:pPr>
            <a:r>
              <a:rPr lang="en-US" sz="2516" b="1">
                <a:solidFill>
                  <a:srgbClr val="FFFFFF"/>
                </a:solidFill>
                <a:latin typeface="Montserrat Ultra-Bold"/>
                <a:ea typeface="Montserrat Ultra-Bold"/>
                <a:cs typeface="Montserrat Ultra-Bold"/>
                <a:sym typeface="Montserrat Ultra-Bold"/>
              </a:rPr>
              <a:t>on fund performance through their </a:t>
            </a:r>
          </a:p>
          <a:p>
            <a:pPr algn="l">
              <a:lnSpc>
                <a:spcPts val="3522"/>
              </a:lnSpc>
            </a:pPr>
            <a:r>
              <a:rPr lang="en-US" sz="2516" b="1">
                <a:solidFill>
                  <a:srgbClr val="FFFFFF"/>
                </a:solidFill>
                <a:latin typeface="Montserrat Ultra-Bold"/>
                <a:ea typeface="Montserrat Ultra-Bold"/>
                <a:cs typeface="Montserrat Ultra-Bold"/>
                <a:sym typeface="Montserrat Ultra-Bold"/>
              </a:rPr>
              <a:t>decision-making abilities how to write</a:t>
            </a:r>
          </a:p>
          <a:p>
            <a:pPr algn="l">
              <a:lnSpc>
                <a:spcPts val="3522"/>
              </a:lnSpc>
              <a:spcBef>
                <a:spcPct val="0"/>
              </a:spcBef>
            </a:pPr>
            <a:r>
              <a:rPr lang="en-US" sz="2516" b="1">
                <a:solidFill>
                  <a:srgbClr val="FFFFFF"/>
                </a:solidFill>
                <a:latin typeface="Montserrat Ultra-Bold"/>
                <a:ea typeface="Montserrat Ultra-Bold"/>
                <a:cs typeface="Montserrat Ultra-Bold"/>
                <a:sym typeface="Montserrat Ultra-Bold"/>
              </a:rPr>
              <a:t> it more creatively.</a:t>
            </a:r>
          </a:p>
        </p:txBody>
      </p:sp>
      <p:sp>
        <p:nvSpPr>
          <p:cNvPr id="7" name="Freeform 7"/>
          <p:cNvSpPr/>
          <p:nvPr/>
        </p:nvSpPr>
        <p:spPr>
          <a:xfrm>
            <a:off x="9691973" y="1017160"/>
            <a:ext cx="7566047" cy="4119921"/>
          </a:xfrm>
          <a:custGeom>
            <a:avLst/>
            <a:gdLst/>
            <a:ahLst/>
            <a:cxnLst/>
            <a:rect l="l" t="t" r="r" b="b"/>
            <a:pathLst>
              <a:path w="7566047" h="4119921">
                <a:moveTo>
                  <a:pt x="0" y="0"/>
                </a:moveTo>
                <a:lnTo>
                  <a:pt x="7566047" y="0"/>
                </a:lnTo>
                <a:lnTo>
                  <a:pt x="7566047" y="4119920"/>
                </a:lnTo>
                <a:lnTo>
                  <a:pt x="0" y="4119920"/>
                </a:lnTo>
                <a:lnTo>
                  <a:pt x="0" y="0"/>
                </a:lnTo>
                <a:close/>
              </a:path>
            </a:pathLst>
          </a:custGeom>
          <a:blipFill>
            <a:blip r:embed="rId4"/>
            <a:stretch>
              <a:fillRect/>
            </a:stretch>
          </a:blipFill>
        </p:spPr>
      </p:sp>
      <p:sp>
        <p:nvSpPr>
          <p:cNvPr id="8" name="TextBox 8"/>
          <p:cNvSpPr txBox="1"/>
          <p:nvPr/>
        </p:nvSpPr>
        <p:spPr>
          <a:xfrm>
            <a:off x="9691973" y="5902985"/>
            <a:ext cx="7135192" cy="2499553"/>
          </a:xfrm>
          <a:prstGeom prst="rect">
            <a:avLst/>
          </a:prstGeom>
        </p:spPr>
        <p:txBody>
          <a:bodyPr lIns="0" tIns="0" rIns="0" bIns="0" rtlCol="0" anchor="t">
            <a:spAutoFit/>
          </a:bodyPr>
          <a:lstStyle/>
          <a:p>
            <a:pPr algn="l">
              <a:lnSpc>
                <a:spcPts val="3979"/>
              </a:lnSpc>
            </a:pPr>
            <a:r>
              <a:rPr lang="en-US" sz="2842" b="1">
                <a:solidFill>
                  <a:srgbClr val="FFAB40"/>
                </a:solidFill>
                <a:latin typeface="Montserrat Ultra-Bold"/>
                <a:ea typeface="Montserrat Ultra-Bold"/>
                <a:cs typeface="Montserrat Ultra-Bold"/>
                <a:sym typeface="Montserrat Ultra-Bold"/>
              </a:rPr>
              <a:t>ROLE OF LUCK </a:t>
            </a:r>
          </a:p>
          <a:p>
            <a:pPr algn="l">
              <a:lnSpc>
                <a:spcPts val="3979"/>
              </a:lnSpc>
            </a:pPr>
            <a:r>
              <a:rPr lang="en-US" sz="2842" b="1">
                <a:solidFill>
                  <a:srgbClr val="FFFFFF"/>
                </a:solidFill>
                <a:latin typeface="Montserrat Ultra-Bold"/>
                <a:ea typeface="Montserrat Ultra-Bold"/>
                <a:cs typeface="Montserrat Ultra-Bold"/>
                <a:sym typeface="Montserrat Ultra-Bold"/>
              </a:rPr>
              <a:t>Luck can cause short-term </a:t>
            </a:r>
          </a:p>
          <a:p>
            <a:pPr algn="l">
              <a:lnSpc>
                <a:spcPts val="3979"/>
              </a:lnSpc>
            </a:pPr>
            <a:r>
              <a:rPr lang="en-US" sz="2842" b="1">
                <a:solidFill>
                  <a:srgbClr val="FFFFFF"/>
                </a:solidFill>
                <a:latin typeface="Montserrat Ultra-Bold"/>
                <a:ea typeface="Montserrat Ultra-Bold"/>
                <a:cs typeface="Montserrat Ultra-Bold"/>
                <a:sym typeface="Montserrat Ultra-Bold"/>
              </a:rPr>
              <a:t>fluctuations in performance, </a:t>
            </a:r>
          </a:p>
          <a:p>
            <a:pPr algn="l">
              <a:lnSpc>
                <a:spcPts val="3979"/>
              </a:lnSpc>
            </a:pPr>
            <a:r>
              <a:rPr lang="en-US" sz="2842" b="1">
                <a:solidFill>
                  <a:srgbClr val="FFFFFF"/>
                </a:solidFill>
                <a:latin typeface="Montserrat Ultra-Bold"/>
                <a:ea typeface="Montserrat Ultra-Bold"/>
                <a:cs typeface="Montserrat Ultra-Bold"/>
                <a:sym typeface="Montserrat Ultra-Bold"/>
              </a:rPr>
              <a:t>especially during volatile market</a:t>
            </a:r>
          </a:p>
          <a:p>
            <a:pPr algn="l">
              <a:lnSpc>
                <a:spcPts val="3979"/>
              </a:lnSpc>
              <a:spcBef>
                <a:spcPct val="0"/>
              </a:spcBef>
            </a:pPr>
            <a:r>
              <a:rPr lang="en-US" sz="2842" b="1">
                <a:solidFill>
                  <a:srgbClr val="FFFFFF"/>
                </a:solidFill>
                <a:latin typeface="Montserrat Ultra-Bold"/>
                <a:ea typeface="Montserrat Ultra-Bold"/>
                <a:cs typeface="Montserrat Ultra-Bold"/>
                <a:sym typeface="Montserrat Ultra-Bold"/>
              </a:rPr>
              <a:t> conditions.</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75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448469" y="1862185"/>
            <a:ext cx="7701932" cy="4958138"/>
          </a:xfrm>
          <a:custGeom>
            <a:avLst/>
            <a:gdLst/>
            <a:ahLst/>
            <a:cxnLst/>
            <a:rect l="l" t="t" r="r" b="b"/>
            <a:pathLst>
              <a:path w="7701932" h="4958138">
                <a:moveTo>
                  <a:pt x="0" y="0"/>
                </a:moveTo>
                <a:lnTo>
                  <a:pt x="7701932" y="0"/>
                </a:lnTo>
                <a:lnTo>
                  <a:pt x="7701932" y="4958137"/>
                </a:lnTo>
                <a:lnTo>
                  <a:pt x="0" y="4958137"/>
                </a:lnTo>
                <a:lnTo>
                  <a:pt x="0" y="0"/>
                </a:lnTo>
                <a:close/>
              </a:path>
            </a:pathLst>
          </a:custGeom>
          <a:blipFill>
            <a:blip r:embed="rId3"/>
            <a:stretch>
              <a:fillRect t="-3143" b="-8382"/>
            </a:stretch>
          </a:blipFill>
        </p:spPr>
      </p:sp>
      <p:sp>
        <p:nvSpPr>
          <p:cNvPr id="4" name="TextBox 4"/>
          <p:cNvSpPr txBox="1"/>
          <p:nvPr/>
        </p:nvSpPr>
        <p:spPr>
          <a:xfrm>
            <a:off x="10282450" y="1785985"/>
            <a:ext cx="5291630" cy="695962"/>
          </a:xfrm>
          <a:prstGeom prst="rect">
            <a:avLst/>
          </a:prstGeom>
        </p:spPr>
        <p:txBody>
          <a:bodyPr lIns="0" tIns="0" rIns="0" bIns="0" rtlCol="0" anchor="t">
            <a:spAutoFit/>
          </a:bodyPr>
          <a:lstStyle/>
          <a:p>
            <a:pPr algn="ctr">
              <a:lnSpc>
                <a:spcPts val="5739"/>
              </a:lnSpc>
              <a:spcBef>
                <a:spcPct val="0"/>
              </a:spcBef>
            </a:pPr>
            <a:r>
              <a:rPr lang="en-US" sz="4099" b="1" u="sng">
                <a:solidFill>
                  <a:srgbClr val="FFAB40"/>
                </a:solidFill>
                <a:latin typeface="Montserrat Ultra-Bold"/>
                <a:ea typeface="Montserrat Ultra-Bold"/>
                <a:cs typeface="Montserrat Ultra-Bold"/>
                <a:sym typeface="Montserrat Ultra-Bold"/>
              </a:rPr>
              <a:t>Project objective</a:t>
            </a:r>
          </a:p>
        </p:txBody>
      </p:sp>
      <p:sp>
        <p:nvSpPr>
          <p:cNvPr id="5" name="TextBox 5"/>
          <p:cNvSpPr txBox="1"/>
          <p:nvPr/>
        </p:nvSpPr>
        <p:spPr>
          <a:xfrm>
            <a:off x="10473657" y="3048857"/>
            <a:ext cx="7530206" cy="2832425"/>
          </a:xfrm>
          <a:prstGeom prst="rect">
            <a:avLst/>
          </a:prstGeom>
        </p:spPr>
        <p:txBody>
          <a:bodyPr lIns="0" tIns="0" rIns="0" bIns="0" rtlCol="0" anchor="t">
            <a:spAutoFit/>
          </a:bodyPr>
          <a:lstStyle/>
          <a:p>
            <a:pPr algn="l">
              <a:lnSpc>
                <a:spcPts val="4532"/>
              </a:lnSpc>
              <a:spcBef>
                <a:spcPct val="0"/>
              </a:spcBef>
            </a:pPr>
            <a:r>
              <a:rPr lang="en-US" sz="3237" b="1">
                <a:solidFill>
                  <a:srgbClr val="FFFFFF"/>
                </a:solidFill>
                <a:latin typeface="Montserrat Ultra-Bold"/>
                <a:ea typeface="Montserrat Ultra-Bold"/>
                <a:cs typeface="Montserrat Ultra-Bold"/>
                <a:sym typeface="Montserrat Ultra-Bold"/>
              </a:rPr>
              <a:t>The aim of this research project is to determine whether</a:t>
            </a:r>
            <a:r>
              <a:rPr lang="en-US" sz="3237" b="1">
                <a:solidFill>
                  <a:srgbClr val="FFAB40"/>
                </a:solidFill>
                <a:latin typeface="Montserrat Ultra-Bold"/>
                <a:ea typeface="Montserrat Ultra-Bold"/>
                <a:cs typeface="Montserrat Ultra-Bold"/>
                <a:sym typeface="Montserrat Ultra-Bold"/>
              </a:rPr>
              <a:t> skill of the Fund manager or luck</a:t>
            </a:r>
            <a:r>
              <a:rPr lang="en-US" sz="3237" b="1">
                <a:solidFill>
                  <a:srgbClr val="FFFFFF"/>
                </a:solidFill>
                <a:latin typeface="Montserrat Ultra-Bold"/>
                <a:ea typeface="Montserrat Ultra-Bold"/>
                <a:cs typeface="Montserrat Ultra-Bold"/>
                <a:sym typeface="Montserrat Ultra-Bold"/>
              </a:rPr>
              <a:t> plays the most significant role in the Mutual funds market.</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139188" y="419778"/>
            <a:ext cx="9375011" cy="9460245"/>
          </a:xfrm>
          <a:custGeom>
            <a:avLst/>
            <a:gdLst/>
            <a:ahLst/>
            <a:cxnLst/>
            <a:rect l="l" t="t" r="r" b="b"/>
            <a:pathLst>
              <a:path w="9375011" h="9460245">
                <a:moveTo>
                  <a:pt x="0" y="0"/>
                </a:moveTo>
                <a:lnTo>
                  <a:pt x="9375011" y="0"/>
                </a:lnTo>
                <a:lnTo>
                  <a:pt x="9375011" y="9460245"/>
                </a:lnTo>
                <a:lnTo>
                  <a:pt x="0" y="9460245"/>
                </a:lnTo>
                <a:lnTo>
                  <a:pt x="0" y="0"/>
                </a:lnTo>
                <a:close/>
              </a:path>
            </a:pathLst>
          </a:custGeom>
          <a:blipFill>
            <a:blip r:embed="rId3"/>
            <a:stretch>
              <a:fillRect t="-3480" b="-3480"/>
            </a:stretch>
          </a:blipFill>
        </p:spPr>
      </p:sp>
      <p:sp>
        <p:nvSpPr>
          <p:cNvPr id="4" name="Freeform 4"/>
          <p:cNvSpPr/>
          <p:nvPr/>
        </p:nvSpPr>
        <p:spPr>
          <a:xfrm>
            <a:off x="1427977" y="419778"/>
            <a:ext cx="3265670" cy="3265670"/>
          </a:xfrm>
          <a:custGeom>
            <a:avLst/>
            <a:gdLst/>
            <a:ahLst/>
            <a:cxnLst/>
            <a:rect l="l" t="t" r="r" b="b"/>
            <a:pathLst>
              <a:path w="3265670" h="3265670">
                <a:moveTo>
                  <a:pt x="0" y="0"/>
                </a:moveTo>
                <a:lnTo>
                  <a:pt x="3265670" y="0"/>
                </a:lnTo>
                <a:lnTo>
                  <a:pt x="3265670" y="3265670"/>
                </a:lnTo>
                <a:lnTo>
                  <a:pt x="0" y="3265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78910" y="1257275"/>
            <a:ext cx="2763803" cy="1543051"/>
          </a:xfrm>
          <a:prstGeom prst="rect">
            <a:avLst/>
          </a:prstGeom>
        </p:spPr>
        <p:txBody>
          <a:bodyPr lIns="0" tIns="0" rIns="0" bIns="0" rtlCol="0" anchor="t">
            <a:spAutoFit/>
          </a:bodyPr>
          <a:lstStyle/>
          <a:p>
            <a:pPr algn="ctr">
              <a:lnSpc>
                <a:spcPts val="4199"/>
              </a:lnSpc>
              <a:spcBef>
                <a:spcPct val="0"/>
              </a:spcBef>
            </a:pPr>
            <a:r>
              <a:rPr lang="en-US" sz="2999" b="1">
                <a:solidFill>
                  <a:srgbClr val="FFAB40"/>
                </a:solidFill>
                <a:latin typeface="Montserrat Ultra-Bold"/>
                <a:ea typeface="Montserrat Ultra-Bold"/>
                <a:cs typeface="Montserrat Ultra-Bold"/>
                <a:sym typeface="Montserrat Ultra-Bold"/>
              </a:rPr>
              <a:t>Research paper referred</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633"/>
        </a:solidFill>
        <a:effectLst/>
      </p:bgPr>
    </p:bg>
    <p:spTree>
      <p:nvGrpSpPr>
        <p:cNvPr id="1" name=""/>
        <p:cNvGrpSpPr/>
        <p:nvPr/>
      </p:nvGrpSpPr>
      <p:grpSpPr>
        <a:xfrm>
          <a:off x="0" y="0"/>
          <a:ext cx="0" cy="0"/>
          <a:chOff x="0" y="0"/>
          <a:chExt cx="0" cy="0"/>
        </a:xfrm>
      </p:grpSpPr>
      <p:sp>
        <p:nvSpPr>
          <p:cNvPr id="2" name="AutoShape 2"/>
          <p:cNvSpPr/>
          <p:nvPr/>
        </p:nvSpPr>
        <p:spPr>
          <a:xfrm>
            <a:off x="0" y="2524958"/>
            <a:ext cx="18288000" cy="0"/>
          </a:xfrm>
          <a:prstGeom prst="line">
            <a:avLst/>
          </a:prstGeom>
          <a:ln w="9525" cap="rnd">
            <a:solidFill>
              <a:srgbClr val="FFFFFF"/>
            </a:solidFill>
            <a:prstDash val="solid"/>
            <a:headEnd type="none" w="sm" len="sm"/>
            <a:tailEnd type="none" w="sm" len="sm"/>
          </a:ln>
        </p:spPr>
      </p:sp>
      <p:grpSp>
        <p:nvGrpSpPr>
          <p:cNvPr id="3" name="Group 3"/>
          <p:cNvGrpSpPr/>
          <p:nvPr/>
        </p:nvGrpSpPr>
        <p:grpSpPr>
          <a:xfrm>
            <a:off x="2281196" y="2395350"/>
            <a:ext cx="259216" cy="2592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B40"/>
            </a:solidFill>
          </p:spPr>
        </p:sp>
      </p:grpSp>
      <p:grpSp>
        <p:nvGrpSpPr>
          <p:cNvPr id="5" name="Group 5"/>
          <p:cNvGrpSpPr/>
          <p:nvPr/>
        </p:nvGrpSpPr>
        <p:grpSpPr>
          <a:xfrm>
            <a:off x="6029651" y="2395350"/>
            <a:ext cx="259216" cy="2592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B40"/>
            </a:solidFill>
          </p:spPr>
        </p:sp>
      </p:grpSp>
      <p:grpSp>
        <p:nvGrpSpPr>
          <p:cNvPr id="7" name="Group 7"/>
          <p:cNvGrpSpPr/>
          <p:nvPr/>
        </p:nvGrpSpPr>
        <p:grpSpPr>
          <a:xfrm>
            <a:off x="10561843" y="2395350"/>
            <a:ext cx="259216" cy="25921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B40"/>
            </a:solidFill>
          </p:spPr>
        </p:sp>
      </p:grpSp>
      <p:grpSp>
        <p:nvGrpSpPr>
          <p:cNvPr id="9" name="Group 9"/>
          <p:cNvGrpSpPr/>
          <p:nvPr/>
        </p:nvGrpSpPr>
        <p:grpSpPr>
          <a:xfrm>
            <a:off x="15381896" y="2395350"/>
            <a:ext cx="259216" cy="25921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AB40"/>
            </a:solidFill>
          </p:spPr>
        </p:sp>
      </p:grpSp>
      <p:sp>
        <p:nvSpPr>
          <p:cNvPr id="11" name="TextBox 11"/>
          <p:cNvSpPr txBox="1"/>
          <p:nvPr/>
        </p:nvSpPr>
        <p:spPr>
          <a:xfrm>
            <a:off x="4714268" y="3453989"/>
            <a:ext cx="2889983" cy="1488968"/>
          </a:xfrm>
          <a:prstGeom prst="rect">
            <a:avLst/>
          </a:prstGeom>
        </p:spPr>
        <p:txBody>
          <a:bodyPr lIns="0" tIns="0" rIns="0" bIns="0" rtlCol="0" anchor="t">
            <a:spAutoFit/>
          </a:bodyPr>
          <a:lstStyle/>
          <a:p>
            <a:pPr algn="ctr">
              <a:lnSpc>
                <a:spcPts val="3972"/>
              </a:lnSpc>
            </a:pPr>
            <a:r>
              <a:rPr lang="en-US" sz="2837" dirty="0">
                <a:solidFill>
                  <a:srgbClr val="FFFFFF"/>
                </a:solidFill>
                <a:latin typeface="Open Sans"/>
                <a:ea typeface="Open Sans"/>
                <a:cs typeface="Open Sans"/>
                <a:sym typeface="Open Sans"/>
              </a:rPr>
              <a:t>Performance evaluation of Mutual funds.</a:t>
            </a:r>
          </a:p>
        </p:txBody>
      </p:sp>
      <p:sp>
        <p:nvSpPr>
          <p:cNvPr id="12" name="TextBox 12"/>
          <p:cNvSpPr txBox="1"/>
          <p:nvPr/>
        </p:nvSpPr>
        <p:spPr>
          <a:xfrm>
            <a:off x="1071345" y="3472055"/>
            <a:ext cx="2678919" cy="1470902"/>
          </a:xfrm>
          <a:prstGeom prst="rect">
            <a:avLst/>
          </a:prstGeom>
        </p:spPr>
        <p:txBody>
          <a:bodyPr lIns="0" tIns="0" rIns="0" bIns="0" rtlCol="0" anchor="t">
            <a:spAutoFit/>
          </a:bodyPr>
          <a:lstStyle/>
          <a:p>
            <a:pPr algn="ctr">
              <a:lnSpc>
                <a:spcPts val="3919"/>
              </a:lnSpc>
            </a:pPr>
            <a:r>
              <a:rPr lang="en-US" sz="2799" dirty="0">
                <a:solidFill>
                  <a:srgbClr val="FFFFFF"/>
                </a:solidFill>
                <a:latin typeface="Open Sans"/>
                <a:ea typeface="Open Sans"/>
                <a:cs typeface="Open Sans"/>
                <a:sym typeface="Open Sans"/>
              </a:rPr>
              <a:t>Data collection and </a:t>
            </a:r>
          </a:p>
          <a:p>
            <a:pPr marL="0" lvl="1" indent="0" algn="ctr">
              <a:lnSpc>
                <a:spcPts val="3919"/>
              </a:lnSpc>
              <a:spcBef>
                <a:spcPct val="0"/>
              </a:spcBef>
            </a:pPr>
            <a:r>
              <a:rPr lang="en-US" sz="2799" dirty="0">
                <a:solidFill>
                  <a:srgbClr val="FFFFFF"/>
                </a:solidFill>
                <a:latin typeface="Open Sans"/>
                <a:ea typeface="Open Sans"/>
                <a:cs typeface="Open Sans"/>
                <a:sym typeface="Open Sans"/>
              </a:rPr>
              <a:t>Data Sorting</a:t>
            </a:r>
          </a:p>
        </p:txBody>
      </p:sp>
      <p:sp>
        <p:nvSpPr>
          <p:cNvPr id="13" name="TextBox 13"/>
          <p:cNvSpPr txBox="1"/>
          <p:nvPr/>
        </p:nvSpPr>
        <p:spPr>
          <a:xfrm>
            <a:off x="9273608" y="3406870"/>
            <a:ext cx="2835685" cy="3515515"/>
          </a:xfrm>
          <a:prstGeom prst="rect">
            <a:avLst/>
          </a:prstGeom>
        </p:spPr>
        <p:txBody>
          <a:bodyPr lIns="0" tIns="0" rIns="0" bIns="0" rtlCol="0" anchor="t">
            <a:spAutoFit/>
          </a:bodyPr>
          <a:lstStyle/>
          <a:p>
            <a:pPr algn="ctr">
              <a:lnSpc>
                <a:spcPts val="4020"/>
              </a:lnSpc>
            </a:pPr>
            <a:r>
              <a:rPr lang="en-US" sz="2871" dirty="0">
                <a:solidFill>
                  <a:srgbClr val="FFFFFF"/>
                </a:solidFill>
                <a:latin typeface="Open Sans"/>
                <a:ea typeface="Open Sans"/>
                <a:cs typeface="Open Sans"/>
                <a:sym typeface="Open Sans"/>
              </a:rPr>
              <a:t>To study fund performance, it uses : Fama – French 3 factor model, Fama French Carhart 4 factor model </a:t>
            </a:r>
          </a:p>
        </p:txBody>
      </p:sp>
      <p:sp>
        <p:nvSpPr>
          <p:cNvPr id="14" name="TextBox 14"/>
          <p:cNvSpPr txBox="1"/>
          <p:nvPr/>
        </p:nvSpPr>
        <p:spPr>
          <a:xfrm>
            <a:off x="14041231" y="3453989"/>
            <a:ext cx="2940546" cy="1993183"/>
          </a:xfrm>
          <a:prstGeom prst="rect">
            <a:avLst/>
          </a:prstGeom>
        </p:spPr>
        <p:txBody>
          <a:bodyPr lIns="0" tIns="0" rIns="0" bIns="0" rtlCol="0" anchor="t">
            <a:spAutoFit/>
          </a:bodyPr>
          <a:lstStyle/>
          <a:p>
            <a:pPr algn="ctr">
              <a:lnSpc>
                <a:spcPts val="3986"/>
              </a:lnSpc>
            </a:pPr>
            <a:r>
              <a:rPr lang="en-US" sz="2847" dirty="0">
                <a:solidFill>
                  <a:srgbClr val="FFFFFF"/>
                </a:solidFill>
                <a:latin typeface="Open Sans"/>
                <a:ea typeface="Open Sans"/>
                <a:cs typeface="Open Sans"/>
                <a:sym typeface="Open Sans"/>
              </a:rPr>
              <a:t>Using False </a:t>
            </a:r>
            <a:r>
              <a:rPr lang="en-US" sz="2847" dirty="0" err="1">
                <a:solidFill>
                  <a:srgbClr val="FFFFFF"/>
                </a:solidFill>
                <a:latin typeface="Open Sans"/>
                <a:ea typeface="Open Sans"/>
                <a:cs typeface="Open Sans"/>
                <a:sym typeface="Open Sans"/>
              </a:rPr>
              <a:t>DIscovery</a:t>
            </a:r>
            <a:r>
              <a:rPr lang="en-US" sz="2847" dirty="0">
                <a:solidFill>
                  <a:srgbClr val="FFFFFF"/>
                </a:solidFill>
                <a:latin typeface="Open Sans"/>
                <a:ea typeface="Open Sans"/>
                <a:cs typeface="Open Sans"/>
                <a:sym typeface="Open Sans"/>
              </a:rPr>
              <a:t> rate method, to study luck component.</a:t>
            </a:r>
          </a:p>
        </p:txBody>
      </p:sp>
      <p:sp>
        <p:nvSpPr>
          <p:cNvPr id="15" name="TextBox 15"/>
          <p:cNvSpPr txBox="1"/>
          <p:nvPr/>
        </p:nvSpPr>
        <p:spPr>
          <a:xfrm>
            <a:off x="1181100" y="-9525"/>
            <a:ext cx="14200796" cy="1075579"/>
          </a:xfrm>
          <a:prstGeom prst="rect">
            <a:avLst/>
          </a:prstGeom>
        </p:spPr>
        <p:txBody>
          <a:bodyPr lIns="0" tIns="0" rIns="0" bIns="0" rtlCol="0" anchor="t">
            <a:spAutoFit/>
          </a:bodyPr>
          <a:lstStyle/>
          <a:p>
            <a:pPr algn="l">
              <a:lnSpc>
                <a:spcPts val="8400"/>
              </a:lnSpc>
            </a:pPr>
            <a:r>
              <a:rPr lang="en-US" sz="7000" b="1">
                <a:solidFill>
                  <a:srgbClr val="FFAB40"/>
                </a:solidFill>
                <a:latin typeface="Open Sans Bold"/>
                <a:ea typeface="Open Sans Bold"/>
                <a:cs typeface="Open Sans Bold"/>
                <a:sym typeface="Open Sans Bold"/>
              </a:rPr>
              <a:t>Structure of the paper </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50"/>
                                        <p:tgtEl>
                                          <p:spTgt spid="11"/>
                                        </p:tgtEl>
                                      </p:cBhvr>
                                    </p:animEffect>
                                    <p:anim calcmode="lin" valueType="num">
                                      <p:cBhvr>
                                        <p:cTn id="15" dur="750" fill="hold"/>
                                        <p:tgtEl>
                                          <p:spTgt spid="11"/>
                                        </p:tgtEl>
                                        <p:attrNameLst>
                                          <p:attrName>ppt_x</p:attrName>
                                        </p:attrNameLst>
                                      </p:cBhvr>
                                      <p:tavLst>
                                        <p:tav tm="0">
                                          <p:val>
                                            <p:strVal val="#ppt_x"/>
                                          </p:val>
                                        </p:tav>
                                        <p:tav tm="100000">
                                          <p:val>
                                            <p:strVal val="#ppt_x"/>
                                          </p:val>
                                        </p:tav>
                                      </p:tavLst>
                                    </p:anim>
                                    <p:anim calcmode="lin" valueType="num">
                                      <p:cBhvr>
                                        <p:cTn id="16"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750"/>
                                        <p:tgtEl>
                                          <p:spTgt spid="13"/>
                                        </p:tgtEl>
                                      </p:cBhvr>
                                    </p:animEffect>
                                    <p:anim calcmode="lin" valueType="num">
                                      <p:cBhvr>
                                        <p:cTn id="22" dur="750" fill="hold"/>
                                        <p:tgtEl>
                                          <p:spTgt spid="13"/>
                                        </p:tgtEl>
                                        <p:attrNameLst>
                                          <p:attrName>ppt_x</p:attrName>
                                        </p:attrNameLst>
                                      </p:cBhvr>
                                      <p:tavLst>
                                        <p:tav tm="0">
                                          <p:val>
                                            <p:strVal val="#ppt_x"/>
                                          </p:val>
                                        </p:tav>
                                        <p:tav tm="100000">
                                          <p:val>
                                            <p:strVal val="#ppt_x"/>
                                          </p:val>
                                        </p:tav>
                                      </p:tavLst>
                                    </p:anim>
                                    <p:anim calcmode="lin" valueType="num">
                                      <p:cBhvr>
                                        <p:cTn id="23"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750"/>
                                        <p:tgtEl>
                                          <p:spTgt spid="14"/>
                                        </p:tgtEl>
                                      </p:cBhvr>
                                    </p:animEffect>
                                    <p:anim calcmode="lin" valueType="num">
                                      <p:cBhvr>
                                        <p:cTn id="29" dur="750" fill="hold"/>
                                        <p:tgtEl>
                                          <p:spTgt spid="14"/>
                                        </p:tgtEl>
                                        <p:attrNameLst>
                                          <p:attrName>ppt_x</p:attrName>
                                        </p:attrNameLst>
                                      </p:cBhvr>
                                      <p:tavLst>
                                        <p:tav tm="0">
                                          <p:val>
                                            <p:strVal val="#ppt_x"/>
                                          </p:val>
                                        </p:tav>
                                        <p:tav tm="100000">
                                          <p:val>
                                            <p:strVal val="#ppt_x"/>
                                          </p:val>
                                        </p:tav>
                                      </p:tavLst>
                                    </p:anim>
                                    <p:anim calcmode="lin" valueType="num">
                                      <p:cBhvr>
                                        <p:cTn id="30"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FFFFF"/>
            </a:solidFill>
          </p:spPr>
        </p:sp>
      </p:grpSp>
      <p:sp>
        <p:nvSpPr>
          <p:cNvPr id="4" name="Freeform 4"/>
          <p:cNvSpPr/>
          <p:nvPr/>
        </p:nvSpPr>
        <p:spPr>
          <a:xfrm>
            <a:off x="9525" y="0"/>
            <a:ext cx="18288000" cy="10286981"/>
          </a:xfrm>
          <a:custGeom>
            <a:avLst/>
            <a:gdLst/>
            <a:ahLst/>
            <a:cxnLst/>
            <a:rect l="l" t="t" r="r" b="b"/>
            <a:pathLst>
              <a:path w="18288000" h="10286981">
                <a:moveTo>
                  <a:pt x="0" y="0"/>
                </a:moveTo>
                <a:lnTo>
                  <a:pt x="18288000" y="0"/>
                </a:lnTo>
                <a:lnTo>
                  <a:pt x="18288000" y="10286981"/>
                </a:lnTo>
                <a:lnTo>
                  <a:pt x="0" y="10286981"/>
                </a:lnTo>
                <a:lnTo>
                  <a:pt x="0" y="0"/>
                </a:lnTo>
                <a:close/>
              </a:path>
            </a:pathLst>
          </a:custGeom>
          <a:blipFill>
            <a:blip r:embed="rId2"/>
            <a:stretch>
              <a:fillRect/>
            </a:stretch>
          </a:blipFill>
        </p:spPr>
      </p:sp>
      <p:grpSp>
        <p:nvGrpSpPr>
          <p:cNvPr id="5" name="Group 5"/>
          <p:cNvGrpSpPr>
            <a:grpSpLocks noChangeAspect="1"/>
          </p:cNvGrpSpPr>
          <p:nvPr/>
        </p:nvGrpSpPr>
        <p:grpSpPr>
          <a:xfrm>
            <a:off x="1905114" y="647824"/>
            <a:ext cx="5314636" cy="155572"/>
            <a:chOff x="0" y="0"/>
            <a:chExt cx="5314632" cy="155575"/>
          </a:xfrm>
        </p:grpSpPr>
        <p:sp>
          <p:nvSpPr>
            <p:cNvPr id="6" name="Freeform 6"/>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sp>
          <p:nvSpPr>
            <p:cNvPr id="7" name="Freeform 7"/>
            <p:cNvSpPr/>
            <p:nvPr/>
          </p:nvSpPr>
          <p:spPr>
            <a:xfrm>
              <a:off x="63500" y="63500"/>
              <a:ext cx="5187696" cy="28575"/>
            </a:xfrm>
            <a:custGeom>
              <a:avLst/>
              <a:gdLst/>
              <a:ahLst/>
              <a:cxnLst/>
              <a:rect l="l" t="t" r="r" b="b"/>
              <a:pathLst>
                <a:path w="5187696" h="28575">
                  <a:moveTo>
                    <a:pt x="0" y="28575"/>
                  </a:moveTo>
                  <a:lnTo>
                    <a:pt x="5187696" y="28575"/>
                  </a:lnTo>
                  <a:lnTo>
                    <a:pt x="5187696" y="0"/>
                  </a:lnTo>
                  <a:lnTo>
                    <a:pt x="0" y="0"/>
                  </a:lnTo>
                  <a:close/>
                </a:path>
              </a:pathLst>
            </a:custGeom>
            <a:solidFill>
              <a:srgbClr val="FFAB40"/>
            </a:solidFill>
          </p:spPr>
        </p:sp>
      </p:grpSp>
      <p:sp>
        <p:nvSpPr>
          <p:cNvPr id="8" name="Freeform 8"/>
          <p:cNvSpPr/>
          <p:nvPr/>
        </p:nvSpPr>
        <p:spPr>
          <a:xfrm>
            <a:off x="10999421" y="2662642"/>
            <a:ext cx="6667500" cy="6096000"/>
          </a:xfrm>
          <a:custGeom>
            <a:avLst/>
            <a:gdLst/>
            <a:ahLst/>
            <a:cxnLst/>
            <a:rect l="l" t="t" r="r" b="b"/>
            <a:pathLst>
              <a:path w="6667500" h="6096000">
                <a:moveTo>
                  <a:pt x="0" y="0"/>
                </a:moveTo>
                <a:lnTo>
                  <a:pt x="6667500" y="0"/>
                </a:lnTo>
                <a:lnTo>
                  <a:pt x="6667500" y="6096000"/>
                </a:lnTo>
                <a:lnTo>
                  <a:pt x="0" y="6096000"/>
                </a:lnTo>
                <a:lnTo>
                  <a:pt x="0" y="0"/>
                </a:lnTo>
                <a:close/>
              </a:path>
            </a:pathLst>
          </a:custGeom>
          <a:blipFill>
            <a:blip r:embed="rId3"/>
            <a:stretch>
              <a:fillRect r="-37142"/>
            </a:stretch>
          </a:blipFill>
        </p:spPr>
      </p:sp>
      <p:sp>
        <p:nvSpPr>
          <p:cNvPr id="9" name="TextBox 9"/>
          <p:cNvSpPr txBox="1"/>
          <p:nvPr/>
        </p:nvSpPr>
        <p:spPr>
          <a:xfrm>
            <a:off x="1905114" y="1082345"/>
            <a:ext cx="9507636" cy="2172653"/>
          </a:xfrm>
          <a:prstGeom prst="rect">
            <a:avLst/>
          </a:prstGeom>
        </p:spPr>
        <p:txBody>
          <a:bodyPr lIns="0" tIns="0" rIns="0" bIns="0" rtlCol="0" anchor="t">
            <a:spAutoFit/>
          </a:bodyPr>
          <a:lstStyle/>
          <a:p>
            <a:pPr algn="just">
              <a:lnSpc>
                <a:spcPts val="5987"/>
              </a:lnSpc>
            </a:pPr>
            <a:r>
              <a:rPr lang="en-US" sz="4276" b="1">
                <a:solidFill>
                  <a:srgbClr val="FFAB40"/>
                </a:solidFill>
                <a:latin typeface="Montserrat Ultra-Bold"/>
                <a:ea typeface="Montserrat Ultra-Bold"/>
                <a:cs typeface="Montserrat Ultra-Bold"/>
                <a:sym typeface="Montserrat Ultra-Bold"/>
              </a:rPr>
              <a:t>Evaluating Performance Metrics</a:t>
            </a:r>
          </a:p>
          <a:p>
            <a:pPr algn="just">
              <a:lnSpc>
                <a:spcPts val="2790"/>
              </a:lnSpc>
            </a:pPr>
            <a:r>
              <a:rPr lang="en-US" sz="2350">
                <a:solidFill>
                  <a:srgbClr val="FFFFFF"/>
                </a:solidFill>
                <a:latin typeface="Montserrat"/>
                <a:ea typeface="Montserrat"/>
                <a:cs typeface="Montserrat"/>
                <a:sym typeface="Montserrat"/>
              </a:rPr>
              <a:t>Key performance metrics such as </a:t>
            </a:r>
            <a:r>
              <a:rPr lang="en-US" sz="2350" b="1">
                <a:solidFill>
                  <a:srgbClr val="FFFFFF"/>
                </a:solidFill>
                <a:latin typeface="Montserrat Ultra-Bold"/>
                <a:ea typeface="Montserrat Ultra-Bold"/>
                <a:cs typeface="Montserrat Ultra-Bold"/>
                <a:sym typeface="Montserrat Ultra-Bold"/>
              </a:rPr>
              <a:t>alpha</a:t>
            </a:r>
            <a:r>
              <a:rPr lang="en-US" sz="2350">
                <a:solidFill>
                  <a:srgbClr val="FFFFFF"/>
                </a:solidFill>
                <a:latin typeface="Montserrat"/>
                <a:ea typeface="Montserrat"/>
                <a:cs typeface="Montserrat"/>
                <a:sym typeface="Montserrat"/>
              </a:rPr>
              <a:t>,  is one of the essential for assessing mutual funds. Understanding how these metrics interact with </a:t>
            </a:r>
            <a:r>
              <a:rPr lang="en-US" sz="2350" b="1">
                <a:solidFill>
                  <a:srgbClr val="FFFFFF"/>
                </a:solidFill>
                <a:latin typeface="Montserrat Ultra-Bold"/>
                <a:ea typeface="Montserrat Ultra-Bold"/>
                <a:cs typeface="Montserrat Ultra-Bold"/>
                <a:sym typeface="Montserrat Ultra-Bold"/>
              </a:rPr>
              <a:t>FDR</a:t>
            </a:r>
            <a:r>
              <a:rPr lang="en-US" sz="2350">
                <a:solidFill>
                  <a:srgbClr val="FFFFFF"/>
                </a:solidFill>
                <a:latin typeface="Montserrat"/>
                <a:ea typeface="Montserrat"/>
                <a:cs typeface="Montserrat"/>
                <a:sym typeface="Montserrat"/>
              </a:rPr>
              <a:t> can improve decision-making and</a:t>
            </a:r>
          </a:p>
          <a:p>
            <a:pPr algn="just">
              <a:lnSpc>
                <a:spcPts val="2550"/>
              </a:lnSpc>
            </a:pPr>
            <a:r>
              <a:rPr lang="en-US" sz="2350">
                <a:solidFill>
                  <a:srgbClr val="FFFFFF"/>
                </a:solidFill>
                <a:latin typeface="Montserrat"/>
                <a:ea typeface="Montserrat"/>
                <a:cs typeface="Montserrat"/>
                <a:sym typeface="Montserrat"/>
              </a:rPr>
              <a:t>investment strategies.</a:t>
            </a:r>
          </a:p>
        </p:txBody>
      </p:sp>
      <p:sp>
        <p:nvSpPr>
          <p:cNvPr id="10" name="TextBox 10"/>
          <p:cNvSpPr txBox="1"/>
          <p:nvPr/>
        </p:nvSpPr>
        <p:spPr>
          <a:xfrm>
            <a:off x="1905114" y="4106309"/>
            <a:ext cx="4865370" cy="695481"/>
          </a:xfrm>
          <a:prstGeom prst="rect">
            <a:avLst/>
          </a:prstGeom>
        </p:spPr>
        <p:txBody>
          <a:bodyPr lIns="0" tIns="0" rIns="0" bIns="0" rtlCol="0" anchor="t">
            <a:spAutoFit/>
          </a:bodyPr>
          <a:lstStyle/>
          <a:p>
            <a:pPr algn="ctr">
              <a:lnSpc>
                <a:spcPts val="5766"/>
              </a:lnSpc>
              <a:spcBef>
                <a:spcPct val="0"/>
              </a:spcBef>
            </a:pPr>
            <a:r>
              <a:rPr lang="en-US" sz="4118" b="1">
                <a:solidFill>
                  <a:srgbClr val="FFAB40"/>
                </a:solidFill>
                <a:latin typeface="Montserrat Ultra-Bold"/>
                <a:ea typeface="Montserrat Ultra-Bold"/>
                <a:cs typeface="Montserrat Ultra-Bold"/>
                <a:sym typeface="Montserrat Ultra-Bold"/>
              </a:rPr>
              <a:t>Data Description </a:t>
            </a:r>
          </a:p>
        </p:txBody>
      </p:sp>
      <p:sp>
        <p:nvSpPr>
          <p:cNvPr id="11" name="TextBox 11"/>
          <p:cNvSpPr txBox="1"/>
          <p:nvPr/>
        </p:nvSpPr>
        <p:spPr>
          <a:xfrm>
            <a:off x="1905114" y="5105390"/>
            <a:ext cx="5770991" cy="2956794"/>
          </a:xfrm>
          <a:prstGeom prst="rect">
            <a:avLst/>
          </a:prstGeom>
        </p:spPr>
        <p:txBody>
          <a:bodyPr lIns="0" tIns="0" rIns="0" bIns="0" rtlCol="0" anchor="t">
            <a:spAutoFit/>
          </a:bodyPr>
          <a:lstStyle/>
          <a:p>
            <a:pPr algn="l">
              <a:lnSpc>
                <a:spcPts val="2927"/>
              </a:lnSpc>
            </a:pPr>
            <a:r>
              <a:rPr lang="en-US" sz="2090" b="1">
                <a:solidFill>
                  <a:srgbClr val="FFFFFF"/>
                </a:solidFill>
                <a:latin typeface="Montserrat Ultra-Bold"/>
                <a:ea typeface="Montserrat Ultra-Bold"/>
                <a:cs typeface="Montserrat Ultra-Bold"/>
                <a:sym typeface="Montserrat Ultra-Bold"/>
              </a:rPr>
              <a:t>• Monthly data of 77 funds from the year 2018 – 2022 (March) has been screened out from it. </a:t>
            </a:r>
          </a:p>
          <a:p>
            <a:pPr algn="l">
              <a:lnSpc>
                <a:spcPts val="2927"/>
              </a:lnSpc>
            </a:pPr>
            <a:r>
              <a:rPr lang="en-US" sz="2090" b="1">
                <a:solidFill>
                  <a:srgbClr val="FFFFFF"/>
                </a:solidFill>
                <a:latin typeface="Montserrat Ultra-Bold"/>
                <a:ea typeface="Montserrat Ultra-Bold"/>
                <a:cs typeface="Montserrat Ultra-Bold"/>
                <a:sym typeface="Montserrat Ultra-Bold"/>
              </a:rPr>
              <a:t>• The data includes four variables </a:t>
            </a:r>
          </a:p>
          <a:p>
            <a:pPr algn="l">
              <a:lnSpc>
                <a:spcPts val="2927"/>
              </a:lnSpc>
            </a:pPr>
            <a:r>
              <a:rPr lang="en-US" sz="2090" b="1">
                <a:solidFill>
                  <a:srgbClr val="FFFFFF"/>
                </a:solidFill>
                <a:latin typeface="Montserrat Ultra-Bold"/>
                <a:ea typeface="Montserrat Ultra-Bold"/>
                <a:cs typeface="Montserrat Ultra-Bold"/>
                <a:sym typeface="Montserrat Ultra-Bold"/>
              </a:rPr>
              <a:t>- SMB, HML, WML, MKT</a:t>
            </a:r>
          </a:p>
          <a:p>
            <a:pPr algn="l">
              <a:lnSpc>
                <a:spcPts val="2927"/>
              </a:lnSpc>
              <a:spcBef>
                <a:spcPct val="0"/>
              </a:spcBef>
            </a:pPr>
            <a:r>
              <a:rPr lang="en-US" sz="2090" b="1">
                <a:solidFill>
                  <a:srgbClr val="FFFFFF"/>
                </a:solidFill>
                <a:latin typeface="Montserrat Ultra-Bold"/>
                <a:ea typeface="Montserrat Ultra-Bold"/>
                <a:cs typeface="Montserrat Ultra-Bold"/>
                <a:sym typeface="Montserrat Ultra-Bold"/>
              </a:rPr>
              <a:t> • These factors are extracted from : Agarwalla, S. K., Jacob, J. and Varma, JR. ~ By IIM Ahmedabad</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606540" y="617204"/>
            <a:ext cx="12464841" cy="9052591"/>
          </a:xfrm>
          <a:custGeom>
            <a:avLst/>
            <a:gdLst/>
            <a:ahLst/>
            <a:cxnLst/>
            <a:rect l="l" t="t" r="r" b="b"/>
            <a:pathLst>
              <a:path w="12464841" h="9052591">
                <a:moveTo>
                  <a:pt x="0" y="0"/>
                </a:moveTo>
                <a:lnTo>
                  <a:pt x="12464841" y="0"/>
                </a:lnTo>
                <a:lnTo>
                  <a:pt x="12464841" y="9052590"/>
                </a:lnTo>
                <a:lnTo>
                  <a:pt x="0" y="9052590"/>
                </a:lnTo>
                <a:lnTo>
                  <a:pt x="0" y="0"/>
                </a:lnTo>
                <a:close/>
              </a:path>
            </a:pathLst>
          </a:custGeom>
          <a:blipFill>
            <a:blip r:embed="rId3"/>
            <a:stretch>
              <a:fillRect/>
            </a:stretch>
          </a:blipFill>
        </p:spPr>
      </p:sp>
      <p:sp>
        <p:nvSpPr>
          <p:cNvPr id="4" name="TextBox 4"/>
          <p:cNvSpPr txBox="1"/>
          <p:nvPr/>
        </p:nvSpPr>
        <p:spPr>
          <a:xfrm>
            <a:off x="1028700" y="981075"/>
            <a:ext cx="4422181" cy="8390548"/>
          </a:xfrm>
          <a:prstGeom prst="rect">
            <a:avLst/>
          </a:prstGeom>
        </p:spPr>
        <p:txBody>
          <a:bodyPr lIns="0" tIns="0" rIns="0" bIns="0" rtlCol="0" anchor="t">
            <a:spAutoFit/>
          </a:bodyPr>
          <a:lstStyle/>
          <a:p>
            <a:pPr marL="494080" lvl="1" indent="-247040" algn="l">
              <a:lnSpc>
                <a:spcPts val="3203"/>
              </a:lnSpc>
              <a:buFont typeface="Arial"/>
              <a:buChar char="•"/>
            </a:pPr>
            <a:r>
              <a:rPr lang="en-US" sz="2288" b="1" u="sng">
                <a:solidFill>
                  <a:srgbClr val="FFAB40"/>
                </a:solidFill>
                <a:latin typeface="Montserrat Bold"/>
                <a:ea typeface="Montserrat Bold"/>
                <a:cs typeface="Montserrat Bold"/>
                <a:sym typeface="Montserrat Bold"/>
              </a:rPr>
              <a:t>SMB (Small Minus Big):</a:t>
            </a:r>
            <a:r>
              <a:rPr lang="en-US" sz="2288">
                <a:solidFill>
                  <a:srgbClr val="FFFFFF"/>
                </a:solidFill>
                <a:latin typeface="Montserrat"/>
                <a:ea typeface="Montserrat"/>
                <a:cs typeface="Montserrat"/>
                <a:sym typeface="Montserrat"/>
              </a:rPr>
              <a:t> Size premium, return difference between small-cap and large-cap stocks.</a:t>
            </a:r>
          </a:p>
          <a:p>
            <a:pPr marL="494080" lvl="1" indent="-247040" algn="l">
              <a:lnSpc>
                <a:spcPts val="3203"/>
              </a:lnSpc>
              <a:buFont typeface="Arial"/>
              <a:buChar char="•"/>
            </a:pPr>
            <a:r>
              <a:rPr lang="en-US" sz="2288" b="1" u="sng">
                <a:solidFill>
                  <a:srgbClr val="FFAB40"/>
                </a:solidFill>
                <a:latin typeface="Montserrat Bold"/>
                <a:ea typeface="Montserrat Bold"/>
                <a:cs typeface="Montserrat Bold"/>
                <a:sym typeface="Montserrat Bold"/>
              </a:rPr>
              <a:t>HML (High Minus Low):</a:t>
            </a:r>
            <a:r>
              <a:rPr lang="en-US" sz="2288">
                <a:solidFill>
                  <a:srgbClr val="FFFFFF"/>
                </a:solidFill>
                <a:latin typeface="Montserrat"/>
                <a:ea typeface="Montserrat"/>
                <a:cs typeface="Montserrat"/>
                <a:sym typeface="Montserrat"/>
              </a:rPr>
              <a:t> Value premium, return difference between high and low book-to-market stocks.</a:t>
            </a:r>
          </a:p>
          <a:p>
            <a:pPr marL="494080" lvl="1" indent="-247040" algn="l">
              <a:lnSpc>
                <a:spcPts val="3203"/>
              </a:lnSpc>
              <a:buFont typeface="Arial"/>
              <a:buChar char="•"/>
            </a:pPr>
            <a:r>
              <a:rPr lang="en-US" sz="2288" b="1" u="sng">
                <a:solidFill>
                  <a:srgbClr val="FFAB40"/>
                </a:solidFill>
                <a:latin typeface="Montserrat Bold"/>
                <a:ea typeface="Montserrat Bold"/>
                <a:cs typeface="Montserrat Bold"/>
                <a:sym typeface="Montserrat Bold"/>
              </a:rPr>
              <a:t>WML (Winners Minus Losers):</a:t>
            </a:r>
            <a:r>
              <a:rPr lang="en-US" sz="2288" u="sng">
                <a:solidFill>
                  <a:srgbClr val="FFFFFF"/>
                </a:solidFill>
                <a:latin typeface="Montserrat"/>
                <a:ea typeface="Montserrat"/>
                <a:cs typeface="Montserrat"/>
                <a:sym typeface="Montserrat"/>
              </a:rPr>
              <a:t> </a:t>
            </a:r>
            <a:r>
              <a:rPr lang="en-US" sz="2288">
                <a:solidFill>
                  <a:srgbClr val="FFFFFF"/>
                </a:solidFill>
                <a:latin typeface="Montserrat"/>
                <a:ea typeface="Montserrat"/>
                <a:cs typeface="Montserrat"/>
                <a:sym typeface="Montserrat"/>
              </a:rPr>
              <a:t>Momentum effect, comparing returns of past winners and losers.</a:t>
            </a:r>
          </a:p>
          <a:p>
            <a:pPr marL="494080" lvl="1" indent="-247040" algn="l">
              <a:lnSpc>
                <a:spcPts val="3203"/>
              </a:lnSpc>
              <a:buFont typeface="Arial"/>
              <a:buChar char="•"/>
            </a:pPr>
            <a:r>
              <a:rPr lang="en-US" sz="2288" b="1" u="sng">
                <a:solidFill>
                  <a:srgbClr val="FFAB40"/>
                </a:solidFill>
                <a:latin typeface="Montserrat Bold"/>
                <a:ea typeface="Montserrat Bold"/>
                <a:cs typeface="Montserrat Bold"/>
                <a:sym typeface="Montserrat Bold"/>
              </a:rPr>
              <a:t>RF:</a:t>
            </a:r>
            <a:r>
              <a:rPr lang="en-US" sz="2288">
                <a:solidFill>
                  <a:srgbClr val="FFFFFF"/>
                </a:solidFill>
                <a:latin typeface="Montserrat"/>
                <a:ea typeface="Montserrat"/>
                <a:cs typeface="Montserrat"/>
                <a:sym typeface="Montserrat"/>
              </a:rPr>
              <a:t> Risk-free rate of return.</a:t>
            </a:r>
          </a:p>
          <a:p>
            <a:pPr marL="494080" lvl="1" indent="-247040" algn="l">
              <a:lnSpc>
                <a:spcPts val="3203"/>
              </a:lnSpc>
              <a:buFont typeface="Arial"/>
              <a:buChar char="•"/>
            </a:pPr>
            <a:r>
              <a:rPr lang="en-US" sz="2288" b="1">
                <a:solidFill>
                  <a:srgbClr val="FFAB40"/>
                </a:solidFill>
                <a:latin typeface="Montserrat Bold"/>
                <a:ea typeface="Montserrat Bold"/>
                <a:cs typeface="Montserrat Bold"/>
                <a:sym typeface="Montserrat Bold"/>
              </a:rPr>
              <a:t>MKT(</a:t>
            </a:r>
            <a:r>
              <a:rPr lang="en-US" sz="2288" b="1" u="sng">
                <a:solidFill>
                  <a:srgbClr val="FFAB40"/>
                </a:solidFill>
                <a:latin typeface="Montserrat Bold"/>
                <a:ea typeface="Montserrat Bold"/>
                <a:cs typeface="Montserrat Bold"/>
                <a:sym typeface="Montserrat Bold"/>
              </a:rPr>
              <a:t>rm-rf):</a:t>
            </a:r>
            <a:r>
              <a:rPr lang="en-US" sz="2288">
                <a:solidFill>
                  <a:srgbClr val="FFFFFF"/>
                </a:solidFill>
                <a:latin typeface="Montserrat"/>
                <a:ea typeface="Montserrat"/>
                <a:cs typeface="Montserrat"/>
                <a:sym typeface="Montserrat"/>
              </a:rPr>
              <a:t> Excess market return (market return minus risk-free rate).</a:t>
            </a:r>
          </a:p>
          <a:p>
            <a:pPr marL="494080" lvl="1" indent="-247040" algn="l">
              <a:lnSpc>
                <a:spcPts val="3203"/>
              </a:lnSpc>
              <a:buFont typeface="Arial"/>
              <a:buChar char="•"/>
            </a:pPr>
            <a:r>
              <a:rPr lang="en-US" sz="2288" b="1" u="sng">
                <a:solidFill>
                  <a:srgbClr val="FFAB40"/>
                </a:solidFill>
                <a:latin typeface="Montserrat Bold"/>
                <a:ea typeface="Montserrat Bold"/>
                <a:cs typeface="Montserrat Bold"/>
                <a:sym typeface="Montserrat Bold"/>
              </a:rPr>
              <a:t>ri-rf:</a:t>
            </a:r>
            <a:r>
              <a:rPr lang="en-US" sz="2288" b="1" u="sng">
                <a:solidFill>
                  <a:srgbClr val="FFFFFF"/>
                </a:solidFill>
                <a:latin typeface="Montserrat Bold"/>
                <a:ea typeface="Montserrat Bold"/>
                <a:cs typeface="Montserrat Bold"/>
                <a:sym typeface="Montserrat Bold"/>
              </a:rPr>
              <a:t> </a:t>
            </a:r>
            <a:r>
              <a:rPr lang="en-US" sz="2288">
                <a:solidFill>
                  <a:srgbClr val="FFFFFF"/>
                </a:solidFill>
                <a:latin typeface="Montserrat"/>
                <a:ea typeface="Montserrat"/>
                <a:cs typeface="Montserrat"/>
                <a:sym typeface="Montserrat"/>
              </a:rPr>
              <a:t>Excess return of investment over risk-free rate.</a:t>
            </a:r>
          </a:p>
          <a:p>
            <a:pPr algn="l">
              <a:lnSpc>
                <a:spcPts val="3203"/>
              </a:lnSpc>
              <a:spcBef>
                <a:spcPct val="0"/>
              </a:spcBef>
            </a:pPr>
            <a:endParaRPr lang="en-US" sz="2288">
              <a:solidFill>
                <a:srgbClr val="FFFFFF"/>
              </a:solidFill>
              <a:latin typeface="Montserrat"/>
              <a:ea typeface="Montserrat"/>
              <a:cs typeface="Montserrat"/>
              <a:sym typeface="Montserrat"/>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1808</TotalTime>
  <Words>1627</Words>
  <Application>Microsoft Office PowerPoint</Application>
  <PresentationFormat>Custom</PresentationFormat>
  <Paragraphs>182</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Cambria Math</vt:lpstr>
      <vt:lpstr>Montserrat Bold</vt:lpstr>
      <vt:lpstr>Arial</vt:lpstr>
      <vt:lpstr>Open Sans Bold</vt:lpstr>
      <vt:lpstr>Montserrat</vt:lpstr>
      <vt:lpstr>Montserrat Ultra-Bold</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VICTUS</dc:creator>
  <cp:lastModifiedBy>Mayur Patil</cp:lastModifiedBy>
  <cp:revision>4</cp:revision>
  <dcterms:created xsi:type="dcterms:W3CDTF">2006-08-16T00:00:00Z</dcterms:created>
  <dcterms:modified xsi:type="dcterms:W3CDTF">2025-07-13T10:09:35Z</dcterms:modified>
  <dc:identifier>DAGWAS0Ogcw</dc:identifier>
</cp:coreProperties>
</file>